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8"/>
  </p:notesMasterIdLst>
  <p:sldIdLst>
    <p:sldId id="256" r:id="rId6"/>
    <p:sldId id="518" r:id="rId7"/>
    <p:sldId id="462" r:id="rId8"/>
    <p:sldId id="463" r:id="rId9"/>
    <p:sldId id="464" r:id="rId10"/>
    <p:sldId id="465" r:id="rId11"/>
    <p:sldId id="517" r:id="rId12"/>
    <p:sldId id="466" r:id="rId13"/>
    <p:sldId id="467" r:id="rId14"/>
    <p:sldId id="523" r:id="rId15"/>
    <p:sldId id="529" r:id="rId16"/>
    <p:sldId id="530" r:id="rId17"/>
    <p:sldId id="531" r:id="rId18"/>
    <p:sldId id="532" r:id="rId19"/>
    <p:sldId id="533" r:id="rId20"/>
    <p:sldId id="534" r:id="rId21"/>
    <p:sldId id="535" r:id="rId22"/>
    <p:sldId id="536" r:id="rId23"/>
    <p:sldId id="537" r:id="rId24"/>
    <p:sldId id="538" r:id="rId25"/>
    <p:sldId id="539" r:id="rId26"/>
    <p:sldId id="540" r:id="rId27"/>
    <p:sldId id="541" r:id="rId28"/>
    <p:sldId id="542" r:id="rId29"/>
    <p:sldId id="543" r:id="rId30"/>
    <p:sldId id="544" r:id="rId31"/>
    <p:sldId id="545" r:id="rId32"/>
    <p:sldId id="546" r:id="rId33"/>
    <p:sldId id="547" r:id="rId34"/>
    <p:sldId id="548" r:id="rId35"/>
    <p:sldId id="549" r:id="rId36"/>
    <p:sldId id="550" r:id="rId37"/>
    <p:sldId id="551" r:id="rId38"/>
    <p:sldId id="552" r:id="rId39"/>
    <p:sldId id="553" r:id="rId40"/>
    <p:sldId id="554" r:id="rId41"/>
    <p:sldId id="555" r:id="rId42"/>
    <p:sldId id="556" r:id="rId43"/>
    <p:sldId id="557" r:id="rId44"/>
    <p:sldId id="558" r:id="rId45"/>
    <p:sldId id="559" r:id="rId46"/>
    <p:sldId id="560" r:id="rId47"/>
    <p:sldId id="561" r:id="rId48"/>
    <p:sldId id="562" r:id="rId49"/>
    <p:sldId id="563" r:id="rId50"/>
    <p:sldId id="564" r:id="rId51"/>
    <p:sldId id="565" r:id="rId52"/>
    <p:sldId id="566" r:id="rId53"/>
    <p:sldId id="567" r:id="rId54"/>
    <p:sldId id="568" r:id="rId55"/>
    <p:sldId id="528" r:id="rId56"/>
    <p:sldId id="514" r:id="rId57"/>
    <p:sldId id="574" r:id="rId58"/>
    <p:sldId id="573" r:id="rId59"/>
    <p:sldId id="571" r:id="rId60"/>
    <p:sldId id="572" r:id="rId61"/>
    <p:sldId id="575" r:id="rId62"/>
    <p:sldId id="519" r:id="rId63"/>
    <p:sldId id="576" r:id="rId64"/>
    <p:sldId id="569" r:id="rId65"/>
    <p:sldId id="570" r:id="rId66"/>
    <p:sldId id="388" r:id="rId6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5A95E5-1B0E-4534-ADAD-DF1DEB97DB99}">
          <p14:sldIdLst>
            <p14:sldId id="256"/>
            <p14:sldId id="518"/>
            <p14:sldId id="462"/>
            <p14:sldId id="463"/>
            <p14:sldId id="464"/>
            <p14:sldId id="465"/>
            <p14:sldId id="517"/>
            <p14:sldId id="466"/>
            <p14:sldId id="467"/>
            <p14:sldId id="523"/>
            <p14:sldId id="529"/>
            <p14:sldId id="530"/>
            <p14:sldId id="531"/>
            <p14:sldId id="532"/>
            <p14:sldId id="533"/>
            <p14:sldId id="534"/>
            <p14:sldId id="535"/>
            <p14:sldId id="536"/>
            <p14:sldId id="537"/>
            <p14:sldId id="538"/>
            <p14:sldId id="539"/>
            <p14:sldId id="540"/>
            <p14:sldId id="541"/>
            <p14:sldId id="542"/>
            <p14:sldId id="543"/>
            <p14:sldId id="544"/>
            <p14:sldId id="545"/>
            <p14:sldId id="546"/>
            <p14:sldId id="547"/>
            <p14:sldId id="548"/>
            <p14:sldId id="549"/>
            <p14:sldId id="550"/>
            <p14:sldId id="551"/>
            <p14:sldId id="552"/>
            <p14:sldId id="553"/>
            <p14:sldId id="554"/>
            <p14:sldId id="555"/>
            <p14:sldId id="556"/>
            <p14:sldId id="557"/>
            <p14:sldId id="558"/>
            <p14:sldId id="559"/>
            <p14:sldId id="560"/>
            <p14:sldId id="561"/>
            <p14:sldId id="562"/>
            <p14:sldId id="563"/>
            <p14:sldId id="564"/>
            <p14:sldId id="565"/>
            <p14:sldId id="566"/>
            <p14:sldId id="567"/>
            <p14:sldId id="568"/>
          </p14:sldIdLst>
        </p14:section>
        <p14:section name="Untitled Section" id="{00E0F914-8D2F-448D-B26B-FEE708F3887E}">
          <p14:sldIdLst>
            <p14:sldId id="528"/>
            <p14:sldId id="514"/>
            <p14:sldId id="574"/>
            <p14:sldId id="573"/>
            <p14:sldId id="571"/>
            <p14:sldId id="572"/>
            <p14:sldId id="575"/>
            <p14:sldId id="519"/>
            <p14:sldId id="576"/>
            <p14:sldId id="569"/>
            <p14:sldId id="570"/>
            <p14:sldId id="388"/>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2476"/>
    <a:srgbClr val="A0268E"/>
    <a:srgbClr val="000000"/>
    <a:srgbClr val="9999FF"/>
    <a:srgbClr val="FFFFCC"/>
    <a:srgbClr val="33B6FF"/>
    <a:srgbClr val="6666FF"/>
    <a:srgbClr val="A20000"/>
    <a:srgbClr val="CC0000"/>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32" autoAdjust="0"/>
  </p:normalViewPr>
  <p:slideViewPr>
    <p:cSldViewPr>
      <p:cViewPr varScale="1">
        <p:scale>
          <a:sx n="141" d="100"/>
          <a:sy n="141" d="100"/>
        </p:scale>
        <p:origin x="102" y="30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413DDA-3540-412D-9B33-25C81321D3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AD73B45-4E32-4033-B48B-5EF0E34FA142}">
      <dgm:prSet custT="1"/>
      <dgm:spPr/>
      <dgm:t>
        <a:bodyPr/>
        <a:lstStyle/>
        <a:p>
          <a:r>
            <a:rPr lang="en-US" sz="2000" b="0" dirty="0">
              <a:latin typeface="Arial" panose="020B0604020202020204" pitchFamily="34" charset="0"/>
              <a:cs typeface="Arial" panose="020B0604020202020204" pitchFamily="34" charset="0"/>
            </a:rPr>
            <a:t>xxx</a:t>
          </a:r>
        </a:p>
      </dgm:t>
    </dgm:pt>
    <dgm:pt modelId="{636BB728-73DC-46F6-B7F7-6C5CBBA5448E}" type="parTrans" cxnId="{C5C1C82D-3DC0-4860-867A-146C0A0C6221}">
      <dgm:prSet/>
      <dgm:spPr/>
      <dgm:t>
        <a:bodyPr/>
        <a:lstStyle/>
        <a:p>
          <a:endParaRPr lang="en-US"/>
        </a:p>
      </dgm:t>
    </dgm:pt>
    <dgm:pt modelId="{B3F1FC84-5C7C-4DBD-8FAB-F0EE3CCC88FA}" type="sibTrans" cxnId="{C5C1C82D-3DC0-4860-867A-146C0A0C6221}">
      <dgm:prSet/>
      <dgm:spPr/>
      <dgm:t>
        <a:bodyPr/>
        <a:lstStyle/>
        <a:p>
          <a:endParaRPr lang="en-US"/>
        </a:p>
      </dgm:t>
    </dgm:pt>
    <dgm:pt modelId="{6D81B059-1AA9-42A3-B321-06F4EDDEE1F0}">
      <dgm:prSet custT="1"/>
      <dgm:spPr/>
      <dgm:t>
        <a:bodyPr/>
        <a:lstStyle/>
        <a:p>
          <a:r>
            <a:rPr lang="en-US" sz="2000">
              <a:latin typeface="Arial" panose="020B0604020202020204" pitchFamily="34" charset="0"/>
              <a:cs typeface="Arial" panose="020B0604020202020204" pitchFamily="34" charset="0"/>
            </a:rPr>
            <a:t>xxx</a:t>
          </a:r>
        </a:p>
      </dgm:t>
    </dgm:pt>
    <dgm:pt modelId="{742B3B9A-4792-40EB-B3ED-C01B5D91C3A1}" type="parTrans" cxnId="{7A34474D-F9B1-4B2A-93A8-4269594E381E}">
      <dgm:prSet/>
      <dgm:spPr/>
      <dgm:t>
        <a:bodyPr/>
        <a:lstStyle/>
        <a:p>
          <a:endParaRPr lang="en-US"/>
        </a:p>
      </dgm:t>
    </dgm:pt>
    <dgm:pt modelId="{4366D126-7536-4AA1-82FE-542031CEBE68}" type="sibTrans" cxnId="{7A34474D-F9B1-4B2A-93A8-4269594E381E}">
      <dgm:prSet/>
      <dgm:spPr/>
      <dgm:t>
        <a:bodyPr/>
        <a:lstStyle/>
        <a:p>
          <a:endParaRPr lang="en-US"/>
        </a:p>
      </dgm:t>
    </dgm:pt>
    <dgm:pt modelId="{1D5032BE-745B-4965-BFB5-5A08EDF3119B}">
      <dgm:prSet custT="1"/>
      <dgm:spPr/>
      <dgm:t>
        <a:bodyPr/>
        <a:lstStyle/>
        <a:p>
          <a:r>
            <a:rPr lang="en-US" sz="2000">
              <a:latin typeface="Arial" panose="020B0604020202020204" pitchFamily="34" charset="0"/>
              <a:cs typeface="Arial" panose="020B0604020202020204" pitchFamily="34" charset="0"/>
            </a:rPr>
            <a:t>xxx</a:t>
          </a:r>
        </a:p>
      </dgm:t>
    </dgm:pt>
    <dgm:pt modelId="{D9B41053-907E-45CE-9B4C-439E33664720}" type="parTrans" cxnId="{C52D8B11-398A-4944-B203-7169C5E4C73C}">
      <dgm:prSet/>
      <dgm:spPr/>
      <dgm:t>
        <a:bodyPr/>
        <a:lstStyle/>
        <a:p>
          <a:endParaRPr lang="en-US"/>
        </a:p>
      </dgm:t>
    </dgm:pt>
    <dgm:pt modelId="{21AB6072-BF3D-44BA-A567-4E72441B45AA}" type="sibTrans" cxnId="{C52D8B11-398A-4944-B203-7169C5E4C73C}">
      <dgm:prSet/>
      <dgm:spPr/>
      <dgm:t>
        <a:bodyPr/>
        <a:lstStyle/>
        <a:p>
          <a:endParaRPr lang="en-US"/>
        </a:p>
      </dgm:t>
    </dgm:pt>
    <dgm:pt modelId="{0AAE38BA-8751-4D27-933B-6AC61AA920DE}">
      <dgm:prSet custT="1"/>
      <dgm:spPr/>
      <dgm:t>
        <a:bodyPr/>
        <a:lstStyle/>
        <a:p>
          <a:r>
            <a:rPr lang="en-US" sz="2000">
              <a:latin typeface="Arial" panose="020B0604020202020204" pitchFamily="34" charset="0"/>
              <a:cs typeface="Arial" panose="020B0604020202020204" pitchFamily="34" charset="0"/>
            </a:rPr>
            <a:t>xxx</a:t>
          </a:r>
        </a:p>
      </dgm:t>
    </dgm:pt>
    <dgm:pt modelId="{C3BA309C-C757-4A22-9B92-391CB0F1F603}" type="parTrans" cxnId="{483341B7-23D3-4242-9F7E-EA04FE8176AF}">
      <dgm:prSet/>
      <dgm:spPr/>
      <dgm:t>
        <a:bodyPr/>
        <a:lstStyle/>
        <a:p>
          <a:endParaRPr lang="en-US"/>
        </a:p>
      </dgm:t>
    </dgm:pt>
    <dgm:pt modelId="{838B6BC2-B241-4B6D-904A-2C1152968217}" type="sibTrans" cxnId="{483341B7-23D3-4242-9F7E-EA04FE8176AF}">
      <dgm:prSet/>
      <dgm:spPr/>
      <dgm:t>
        <a:bodyPr/>
        <a:lstStyle/>
        <a:p>
          <a:endParaRPr lang="en-US"/>
        </a:p>
      </dgm:t>
    </dgm:pt>
    <dgm:pt modelId="{48E03AD0-939A-43E0-814E-C9AED1C6D87F}" type="pres">
      <dgm:prSet presAssocID="{8E413DDA-3540-412D-9B33-25C81321D3CB}" presName="linear" presStyleCnt="0">
        <dgm:presLayoutVars>
          <dgm:animLvl val="lvl"/>
          <dgm:resizeHandles val="exact"/>
        </dgm:presLayoutVars>
      </dgm:prSet>
      <dgm:spPr/>
    </dgm:pt>
    <dgm:pt modelId="{D0FAEF0D-2600-407D-849E-E5EADBA1135B}" type="pres">
      <dgm:prSet presAssocID="{CAD73B45-4E32-4033-B48B-5EF0E34FA142}" presName="parentText" presStyleLbl="node1" presStyleIdx="0" presStyleCnt="4">
        <dgm:presLayoutVars>
          <dgm:chMax val="0"/>
          <dgm:bulletEnabled val="1"/>
        </dgm:presLayoutVars>
      </dgm:prSet>
      <dgm:spPr/>
    </dgm:pt>
    <dgm:pt modelId="{8F13FBB3-D1BC-42E0-BE6E-1B57C74DCCE3}" type="pres">
      <dgm:prSet presAssocID="{B3F1FC84-5C7C-4DBD-8FAB-F0EE3CCC88FA}" presName="spacer" presStyleCnt="0"/>
      <dgm:spPr/>
    </dgm:pt>
    <dgm:pt modelId="{8C50CCF0-203A-4C46-A5AE-F85B3C986BF4}" type="pres">
      <dgm:prSet presAssocID="{6D81B059-1AA9-42A3-B321-06F4EDDEE1F0}" presName="parentText" presStyleLbl="node1" presStyleIdx="1" presStyleCnt="4">
        <dgm:presLayoutVars>
          <dgm:chMax val="0"/>
          <dgm:bulletEnabled val="1"/>
        </dgm:presLayoutVars>
      </dgm:prSet>
      <dgm:spPr/>
    </dgm:pt>
    <dgm:pt modelId="{0E4FA90B-6E3A-4253-9BAA-DF235AA88853}" type="pres">
      <dgm:prSet presAssocID="{4366D126-7536-4AA1-82FE-542031CEBE68}" presName="spacer" presStyleCnt="0"/>
      <dgm:spPr/>
    </dgm:pt>
    <dgm:pt modelId="{8B5C3469-3D29-4180-AE07-392776E245C6}" type="pres">
      <dgm:prSet presAssocID="{1D5032BE-745B-4965-BFB5-5A08EDF3119B}" presName="parentText" presStyleLbl="node1" presStyleIdx="2" presStyleCnt="4">
        <dgm:presLayoutVars>
          <dgm:chMax val="0"/>
          <dgm:bulletEnabled val="1"/>
        </dgm:presLayoutVars>
      </dgm:prSet>
      <dgm:spPr/>
    </dgm:pt>
    <dgm:pt modelId="{88180105-FC33-4A30-A971-34F311E4433F}" type="pres">
      <dgm:prSet presAssocID="{21AB6072-BF3D-44BA-A567-4E72441B45AA}" presName="spacer" presStyleCnt="0"/>
      <dgm:spPr/>
    </dgm:pt>
    <dgm:pt modelId="{6DEA253F-65D3-4A09-A9A6-BFE7EEF04110}" type="pres">
      <dgm:prSet presAssocID="{0AAE38BA-8751-4D27-933B-6AC61AA920DE}" presName="parentText" presStyleLbl="node1" presStyleIdx="3" presStyleCnt="4">
        <dgm:presLayoutVars>
          <dgm:chMax val="0"/>
          <dgm:bulletEnabled val="1"/>
        </dgm:presLayoutVars>
      </dgm:prSet>
      <dgm:spPr/>
    </dgm:pt>
  </dgm:ptLst>
  <dgm:cxnLst>
    <dgm:cxn modelId="{C52D8B11-398A-4944-B203-7169C5E4C73C}" srcId="{8E413DDA-3540-412D-9B33-25C81321D3CB}" destId="{1D5032BE-745B-4965-BFB5-5A08EDF3119B}" srcOrd="2" destOrd="0" parTransId="{D9B41053-907E-45CE-9B4C-439E33664720}" sibTransId="{21AB6072-BF3D-44BA-A567-4E72441B45AA}"/>
    <dgm:cxn modelId="{C5C1C82D-3DC0-4860-867A-146C0A0C6221}" srcId="{8E413DDA-3540-412D-9B33-25C81321D3CB}" destId="{CAD73B45-4E32-4033-B48B-5EF0E34FA142}" srcOrd="0" destOrd="0" parTransId="{636BB728-73DC-46F6-B7F7-6C5CBBA5448E}" sibTransId="{B3F1FC84-5C7C-4DBD-8FAB-F0EE3CCC88FA}"/>
    <dgm:cxn modelId="{07CE5E3F-2711-40D5-9598-CEFA9BA2D763}" type="presOf" srcId="{0AAE38BA-8751-4D27-933B-6AC61AA920DE}" destId="{6DEA253F-65D3-4A09-A9A6-BFE7EEF04110}" srcOrd="0" destOrd="0" presId="urn:microsoft.com/office/officeart/2005/8/layout/vList2"/>
    <dgm:cxn modelId="{7A34474D-F9B1-4B2A-93A8-4269594E381E}" srcId="{8E413DDA-3540-412D-9B33-25C81321D3CB}" destId="{6D81B059-1AA9-42A3-B321-06F4EDDEE1F0}" srcOrd="1" destOrd="0" parTransId="{742B3B9A-4792-40EB-B3ED-C01B5D91C3A1}" sibTransId="{4366D126-7536-4AA1-82FE-542031CEBE68}"/>
    <dgm:cxn modelId="{78933A6E-9CBA-4529-BAA5-AF9328BD4B26}" type="presOf" srcId="{8E413DDA-3540-412D-9B33-25C81321D3CB}" destId="{48E03AD0-939A-43E0-814E-C9AED1C6D87F}" srcOrd="0" destOrd="0" presId="urn:microsoft.com/office/officeart/2005/8/layout/vList2"/>
    <dgm:cxn modelId="{169CDC7A-0B42-47A8-A9DD-E7F34819FF87}" type="presOf" srcId="{CAD73B45-4E32-4033-B48B-5EF0E34FA142}" destId="{D0FAEF0D-2600-407D-849E-E5EADBA1135B}" srcOrd="0" destOrd="0" presId="urn:microsoft.com/office/officeart/2005/8/layout/vList2"/>
    <dgm:cxn modelId="{BA3F2F80-097A-4AEC-9339-0B5241A24271}" type="presOf" srcId="{6D81B059-1AA9-42A3-B321-06F4EDDEE1F0}" destId="{8C50CCF0-203A-4C46-A5AE-F85B3C986BF4}" srcOrd="0" destOrd="0" presId="urn:microsoft.com/office/officeart/2005/8/layout/vList2"/>
    <dgm:cxn modelId="{0DE42DB5-E26C-4E8B-8D1B-FF74114F3703}" type="presOf" srcId="{1D5032BE-745B-4965-BFB5-5A08EDF3119B}" destId="{8B5C3469-3D29-4180-AE07-392776E245C6}" srcOrd="0" destOrd="0" presId="urn:microsoft.com/office/officeart/2005/8/layout/vList2"/>
    <dgm:cxn modelId="{483341B7-23D3-4242-9F7E-EA04FE8176AF}" srcId="{8E413DDA-3540-412D-9B33-25C81321D3CB}" destId="{0AAE38BA-8751-4D27-933B-6AC61AA920DE}" srcOrd="3" destOrd="0" parTransId="{C3BA309C-C757-4A22-9B92-391CB0F1F603}" sibTransId="{838B6BC2-B241-4B6D-904A-2C1152968217}"/>
    <dgm:cxn modelId="{E41BF9CD-657C-4557-BA6F-1D6EC6569033}" type="presParOf" srcId="{48E03AD0-939A-43E0-814E-C9AED1C6D87F}" destId="{D0FAEF0D-2600-407D-849E-E5EADBA1135B}" srcOrd="0" destOrd="0" presId="urn:microsoft.com/office/officeart/2005/8/layout/vList2"/>
    <dgm:cxn modelId="{0E586815-D38C-4BC4-A38A-13B2E04EBFDA}" type="presParOf" srcId="{48E03AD0-939A-43E0-814E-C9AED1C6D87F}" destId="{8F13FBB3-D1BC-42E0-BE6E-1B57C74DCCE3}" srcOrd="1" destOrd="0" presId="urn:microsoft.com/office/officeart/2005/8/layout/vList2"/>
    <dgm:cxn modelId="{A46005F5-7B33-4169-8214-C295D554E2AD}" type="presParOf" srcId="{48E03AD0-939A-43E0-814E-C9AED1C6D87F}" destId="{8C50CCF0-203A-4C46-A5AE-F85B3C986BF4}" srcOrd="2" destOrd="0" presId="urn:microsoft.com/office/officeart/2005/8/layout/vList2"/>
    <dgm:cxn modelId="{BA4D456A-D301-489C-B37A-0F6D6657EEFD}" type="presParOf" srcId="{48E03AD0-939A-43E0-814E-C9AED1C6D87F}" destId="{0E4FA90B-6E3A-4253-9BAA-DF235AA88853}" srcOrd="3" destOrd="0" presId="urn:microsoft.com/office/officeart/2005/8/layout/vList2"/>
    <dgm:cxn modelId="{0EAD1373-021F-49B1-B2CF-B0232BD9900A}" type="presParOf" srcId="{48E03AD0-939A-43E0-814E-C9AED1C6D87F}" destId="{8B5C3469-3D29-4180-AE07-392776E245C6}" srcOrd="4" destOrd="0" presId="urn:microsoft.com/office/officeart/2005/8/layout/vList2"/>
    <dgm:cxn modelId="{89A0B7DF-E2EA-40B8-9D05-AD5F49A93965}" type="presParOf" srcId="{48E03AD0-939A-43E0-814E-C9AED1C6D87F}" destId="{88180105-FC33-4A30-A971-34F311E4433F}" srcOrd="5" destOrd="0" presId="urn:microsoft.com/office/officeart/2005/8/layout/vList2"/>
    <dgm:cxn modelId="{BF5305DD-0134-4C4F-B217-7353C0DD1E67}" type="presParOf" srcId="{48E03AD0-939A-43E0-814E-C9AED1C6D87F}" destId="{6DEA253F-65D3-4A09-A9A6-BFE7EEF0411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FAEF0D-2600-407D-849E-E5EADBA1135B}">
      <dsp:nvSpPr>
        <dsp:cNvPr id="0" name=""/>
        <dsp:cNvSpPr/>
      </dsp:nvSpPr>
      <dsp:spPr>
        <a:xfrm>
          <a:off x="0" y="292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kern="1200" dirty="0">
              <a:latin typeface="Arial" panose="020B0604020202020204" pitchFamily="34" charset="0"/>
              <a:cs typeface="Arial" panose="020B0604020202020204" pitchFamily="34" charset="0"/>
            </a:rPr>
            <a:t>xxx</a:t>
          </a:r>
        </a:p>
      </dsp:txBody>
      <dsp:txXfrm>
        <a:off x="35640" y="64907"/>
        <a:ext cx="3967320" cy="658800"/>
      </dsp:txXfrm>
    </dsp:sp>
    <dsp:sp modelId="{8C50CCF0-203A-4C46-A5AE-F85B3C986BF4}">
      <dsp:nvSpPr>
        <dsp:cNvPr id="0" name=""/>
        <dsp:cNvSpPr/>
      </dsp:nvSpPr>
      <dsp:spPr>
        <a:xfrm>
          <a:off x="0" y="8716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907307"/>
        <a:ext cx="3967320" cy="658800"/>
      </dsp:txXfrm>
    </dsp:sp>
    <dsp:sp modelId="{8B5C3469-3D29-4180-AE07-392776E245C6}">
      <dsp:nvSpPr>
        <dsp:cNvPr id="0" name=""/>
        <dsp:cNvSpPr/>
      </dsp:nvSpPr>
      <dsp:spPr>
        <a:xfrm>
          <a:off x="0" y="17140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1749707"/>
        <a:ext cx="3967320" cy="658800"/>
      </dsp:txXfrm>
    </dsp:sp>
    <dsp:sp modelId="{6DEA253F-65D3-4A09-A9A6-BFE7EEF04110}">
      <dsp:nvSpPr>
        <dsp:cNvPr id="0" name=""/>
        <dsp:cNvSpPr/>
      </dsp:nvSpPr>
      <dsp:spPr>
        <a:xfrm>
          <a:off x="0" y="2556467"/>
          <a:ext cx="4038600" cy="7300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xxx</a:t>
          </a:r>
        </a:p>
      </dsp:txBody>
      <dsp:txXfrm>
        <a:off x="35640" y="2592107"/>
        <a:ext cx="3967320" cy="658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24747E-B2B0-4A48-B3CA-E369AA1BA7DB}" type="datetimeFigureOut">
              <a:rPr lang="en-AU" smtClean="0"/>
              <a:t>04/05/2026</a:t>
            </a:fld>
            <a:endParaRPr lang="en-AU"/>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CC176C-8537-4C5C-AC32-3D8E7E76A388}" type="slidenum">
              <a:rPr lang="en-AU" smtClean="0"/>
              <a:t>‹#›</a:t>
            </a:fld>
            <a:endParaRPr lang="en-AU"/>
          </a:p>
        </p:txBody>
      </p:sp>
    </p:spTree>
    <p:extLst>
      <p:ext uri="{BB962C8B-B14F-4D97-AF65-F5344CB8AC3E}">
        <p14:creationId xmlns:p14="http://schemas.microsoft.com/office/powerpoint/2010/main" val="34957459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6347D-E53E-91F5-A9DC-1F4C0102A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0F2A9-B289-F2AF-8519-EECE31DADF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F7432-6D2D-AE15-D60C-87D2A8F64B08}"/>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757F275-F57D-86D1-95B3-2286256956E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6659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C1C87-1948-801E-5AF9-17225B843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F59CE-8ABE-2EF4-3388-44E38DB7B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AE97-749C-C9AE-F35F-3EEC617B4B4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610F0E34-C0C3-3E7F-BA90-B6F594597F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111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BFD2A-BFF5-2368-F1E5-D65AD2170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C7425C-75EB-CF9A-AB77-F1C7D5E57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BE9411-22C9-6B6A-AB56-DCF37278899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4A3516C-6A57-78C3-F59C-58833173F34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0859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3E8CC-3693-D118-68C1-76826F56D5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ED560-3446-8737-6954-8E80AEFA8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E6B95A-CED1-11A9-6308-D2E5FDDA827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9BC8E93-215D-427E-4B89-8A75E722298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340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B1F9-5E59-6256-3C11-5081E81240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544E57-78FA-B670-85D3-A463919DA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52011-2A61-7EBB-0DCA-5A637FB9E41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4419A42-9255-03D6-B5A4-FFA0D47EF0D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8074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47628-FD1B-F894-7B0B-B65FDF77D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4C2E4-E65A-E2F6-D230-A8A698A03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DFE0C-71EC-EDB2-C5F4-3DAFA9F0766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CA05368-3713-028E-09A7-0642583FB62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CC176C-8537-4C5C-AC32-3D8E7E76A388}" type="slidenum">
              <a:rPr kumimoji="0" lang="en-A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A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9453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8CC176C-8537-4C5C-AC32-3D8E7E76A388}" type="slidenum">
              <a:rPr lang="en-AU" smtClean="0"/>
              <a:t>62</a:t>
            </a:fld>
            <a:endParaRPr lang="en-AU"/>
          </a:p>
        </p:txBody>
      </p:sp>
    </p:spTree>
    <p:extLst>
      <p:ext uri="{BB962C8B-B14F-4D97-AF65-F5344CB8AC3E}">
        <p14:creationId xmlns:p14="http://schemas.microsoft.com/office/powerpoint/2010/main" val="2446107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1" name="Picture 10" descr="Diagram&#10;&#10;Description automatically generated">
            <a:extLst>
              <a:ext uri="{FF2B5EF4-FFF2-40B4-BE49-F238E27FC236}">
                <a16:creationId xmlns:a16="http://schemas.microsoft.com/office/drawing/2014/main" id="{FAABF33D-F81E-445F-A8F4-62D1EB6150C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411510"/>
            <a:ext cx="3225651" cy="4731990"/>
          </a:xfrm>
          <a:prstGeom prst="rect">
            <a:avLst/>
          </a:prstGeom>
        </p:spPr>
      </p:pic>
      <p:sp>
        <p:nvSpPr>
          <p:cNvPr id="2" name="Title 1"/>
          <p:cNvSpPr>
            <a:spLocks noGrp="1"/>
          </p:cNvSpPr>
          <p:nvPr>
            <p:ph type="ctrTitle"/>
          </p:nvPr>
        </p:nvSpPr>
        <p:spPr>
          <a:xfrm>
            <a:off x="467544" y="1469231"/>
            <a:ext cx="6696744" cy="1534567"/>
          </a:xfrm>
        </p:spPr>
        <p:txBody>
          <a:bodyPr>
            <a:normAutofit/>
          </a:bodyPr>
          <a:lstStyle>
            <a:lvl1pPr algn="l">
              <a:defRPr sz="4000"/>
            </a:lvl1pPr>
          </a:lstStyle>
          <a:p>
            <a:r>
              <a:rPr lang="en-US"/>
              <a:t>Click to edit Master title style</a:t>
            </a:r>
            <a:endParaRPr lang="en-AU" dirty="0"/>
          </a:p>
        </p:txBody>
      </p:sp>
      <p:sp>
        <p:nvSpPr>
          <p:cNvPr id="3" name="Subtitle 2"/>
          <p:cNvSpPr>
            <a:spLocks noGrp="1"/>
          </p:cNvSpPr>
          <p:nvPr>
            <p:ph type="subTitle" idx="1"/>
          </p:nvPr>
        </p:nvSpPr>
        <p:spPr>
          <a:xfrm>
            <a:off x="467544" y="3291829"/>
            <a:ext cx="5974432" cy="1440161"/>
          </a:xfrm>
        </p:spPr>
        <p:txBody>
          <a:bodyPr>
            <a:normAutofit/>
          </a:bodyPr>
          <a:lstStyle>
            <a:lvl1pPr marL="0" indent="0" algn="l">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dirty="0"/>
          </a:p>
        </p:txBody>
      </p:sp>
      <p:pic>
        <p:nvPicPr>
          <p:cNvPr id="6" name="Picture 5" descr="Text&#10;&#10;Description automatically generated">
            <a:extLst>
              <a:ext uri="{FF2B5EF4-FFF2-40B4-BE49-F238E27FC236}">
                <a16:creationId xmlns:a16="http://schemas.microsoft.com/office/drawing/2014/main" id="{0818D810-AE45-40E7-8E69-368F014E95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7544" y="555526"/>
            <a:ext cx="2819479" cy="504056"/>
          </a:xfrm>
          <a:prstGeom prst="rect">
            <a:avLst/>
          </a:prstGeom>
        </p:spPr>
      </p:pic>
    </p:spTree>
    <p:extLst>
      <p:ext uri="{BB962C8B-B14F-4D97-AF65-F5344CB8AC3E}">
        <p14:creationId xmlns:p14="http://schemas.microsoft.com/office/powerpoint/2010/main" val="2126342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5A247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B309-7704-4CC9-B9F6-522E984185A0}"/>
              </a:ext>
            </a:extLst>
          </p:cNvPr>
          <p:cNvSpPr>
            <a:spLocks noGrp="1"/>
          </p:cNvSpPr>
          <p:nvPr>
            <p:ph type="title" hasCustomPrompt="1"/>
          </p:nvPr>
        </p:nvSpPr>
        <p:spPr>
          <a:xfrm>
            <a:off x="457200" y="1131590"/>
            <a:ext cx="8229600" cy="857250"/>
          </a:xfrm>
        </p:spPr>
        <p:txBody>
          <a:bodyPr/>
          <a:lstStyle>
            <a:lvl1pPr>
              <a:defRPr sz="2000" b="1">
                <a:solidFill>
                  <a:schemeClr val="bg1"/>
                </a:solidFill>
              </a:defRPr>
            </a:lvl1pPr>
          </a:lstStyle>
          <a:p>
            <a:r>
              <a:rPr lang="en-US" dirty="0"/>
              <a:t>Section heading</a:t>
            </a:r>
            <a:endParaRPr lang="en-AU" dirty="0"/>
          </a:p>
        </p:txBody>
      </p:sp>
      <p:pic>
        <p:nvPicPr>
          <p:cNvPr id="12" name="Picture 11" descr="Diagram, engineering drawing&#10;&#10;Description automatically generated">
            <a:extLst>
              <a:ext uri="{FF2B5EF4-FFF2-40B4-BE49-F238E27FC236}">
                <a16:creationId xmlns:a16="http://schemas.microsoft.com/office/drawing/2014/main" id="{A01CE734-B98E-458E-8E12-EC1DED02C5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68144" y="339502"/>
            <a:ext cx="3220544" cy="4721251"/>
          </a:xfrm>
          <a:prstGeom prst="rect">
            <a:avLst/>
          </a:prstGeom>
        </p:spPr>
      </p:pic>
    </p:spTree>
    <p:extLst>
      <p:ext uri="{BB962C8B-B14F-4D97-AF65-F5344CB8AC3E}">
        <p14:creationId xmlns:p14="http://schemas.microsoft.com/office/powerpoint/2010/main" val="3616818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latin typeface="Arial" panose="020B0604020202020204" pitchFamily="34" charset="0"/>
                <a:cs typeface="Arial" panose="020B0604020202020204" pitchFamily="34" charset="0"/>
              </a:defRPr>
            </a:lvl1pPr>
          </a:lstStyle>
          <a:p>
            <a:r>
              <a:rPr lang="en-US"/>
              <a:t>Click to edit Master title style</a:t>
            </a:r>
            <a:endParaRPr lang="en-AU" dirty="0"/>
          </a:p>
        </p:txBody>
      </p:sp>
      <p:sp>
        <p:nvSpPr>
          <p:cNvPr id="3" name="Content Placeholder 2"/>
          <p:cNvSpPr>
            <a:spLocks noGrp="1"/>
          </p:cNvSpPr>
          <p:nvPr>
            <p:ph idx="1"/>
          </p:nvPr>
        </p:nvSpPr>
        <p:spPr/>
        <p:txBody>
          <a:bodyPr/>
          <a:lstStyle>
            <a:lvl1pPr>
              <a:defRPr sz="2800">
                <a:solidFill>
                  <a:schemeClr val="tx2"/>
                </a:solidFill>
                <a:latin typeface="Arial" panose="020B0604020202020204" pitchFamily="34" charset="0"/>
                <a:cs typeface="Arial" panose="020B0604020202020204" pitchFamily="34" charset="0"/>
              </a:defRPr>
            </a:lvl1pPr>
            <a:lvl2pPr>
              <a:defRPr sz="2400">
                <a:solidFill>
                  <a:schemeClr val="tx2"/>
                </a:solidFill>
                <a:latin typeface="Arial" panose="020B0604020202020204" pitchFamily="34" charset="0"/>
                <a:cs typeface="Arial" panose="020B0604020202020204" pitchFamily="34" charset="0"/>
              </a:defRPr>
            </a:lvl2pPr>
            <a:lvl3pPr>
              <a:defRPr sz="2000">
                <a:solidFill>
                  <a:schemeClr val="tx2"/>
                </a:solidFill>
                <a:latin typeface="Arial" panose="020B0604020202020204" pitchFamily="34" charset="0"/>
                <a:cs typeface="Arial" panose="020B0604020202020204" pitchFamily="34" charset="0"/>
              </a:defRPr>
            </a:lvl3pPr>
            <a:lvl4pPr>
              <a:defRPr sz="1800">
                <a:solidFill>
                  <a:schemeClr val="tx2"/>
                </a:solidFill>
                <a:latin typeface="Arial" panose="020B0604020202020204" pitchFamily="34" charset="0"/>
                <a:cs typeface="Arial" panose="020B0604020202020204" pitchFamily="34" charset="0"/>
              </a:defRPr>
            </a:lvl4pPr>
            <a:lvl5pPr>
              <a:defRPr sz="1800">
                <a:solidFill>
                  <a:schemeClr val="tx2"/>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78850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51081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55726"/>
            <a:ext cx="7772400" cy="1210593"/>
          </a:xfrm>
        </p:spPr>
        <p:txBody>
          <a:bodyPr anchor="t">
            <a:noAutofit/>
          </a:bodyPr>
          <a:lstStyle>
            <a:lvl1pPr algn="l">
              <a:defRPr sz="3200" b="1" cap="none" baseline="0"/>
            </a:lvl1pPr>
          </a:lstStyle>
          <a:p>
            <a:r>
              <a:rPr lang="en-US"/>
              <a:t>Click to edit Master title style</a:t>
            </a:r>
            <a:endParaRPr lang="en-AU" dirty="0"/>
          </a:p>
        </p:txBody>
      </p:sp>
      <p:sp>
        <p:nvSpPr>
          <p:cNvPr id="3" name="Text Placeholder 2"/>
          <p:cNvSpPr>
            <a:spLocks noGrp="1"/>
          </p:cNvSpPr>
          <p:nvPr>
            <p:ph type="body" idx="1"/>
          </p:nvPr>
        </p:nvSpPr>
        <p:spPr>
          <a:xfrm>
            <a:off x="728332" y="726530"/>
            <a:ext cx="7772400" cy="1125140"/>
          </a:xfrm>
        </p:spPr>
        <p:txBody>
          <a:bodyPr anchor="b"/>
          <a:lstStyle>
            <a:lvl1pPr marL="0" indent="0">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23401D30-4426-4940-817F-BE0622B7AC66}"/>
              </a:ext>
            </a:extLst>
          </p:cNvPr>
          <p:cNvSpPr/>
          <p:nvPr userDrawn="1"/>
        </p:nvSpPr>
        <p:spPr>
          <a:xfrm>
            <a:off x="0" y="0"/>
            <a:ext cx="9144000" cy="185167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411675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Content Placeholder 2"/>
          <p:cNvSpPr>
            <a:spLocks noGrp="1"/>
          </p:cNvSpPr>
          <p:nvPr>
            <p:ph sz="half" idx="1"/>
          </p:nvPr>
        </p:nvSpPr>
        <p:spPr>
          <a:xfrm>
            <a:off x="457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Content Placeholder 3"/>
          <p:cNvSpPr>
            <a:spLocks noGrp="1"/>
          </p:cNvSpPr>
          <p:nvPr>
            <p:ph sz="half" idx="2"/>
          </p:nvPr>
        </p:nvSpPr>
        <p:spPr>
          <a:xfrm>
            <a:off x="4648200" y="1200151"/>
            <a:ext cx="4038600" cy="3394472"/>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42324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1619672" y="205979"/>
            <a:ext cx="7067128" cy="857250"/>
          </a:xfrm>
        </p:spPr>
        <p:txBody>
          <a:bodyPr>
            <a:normAutofit/>
          </a:bodyPr>
          <a:lstStyle>
            <a:lvl1pPr>
              <a:defRPr sz="2400">
                <a:solidFill>
                  <a:schemeClr val="tx2"/>
                </a:solidFill>
              </a:defRPr>
            </a:lvl1pPr>
          </a:lstStyle>
          <a:p>
            <a:r>
              <a:rPr lang="en-US"/>
              <a:t>Click to edit Master title style</a:t>
            </a:r>
            <a:endParaRPr lang="en-AU" dirty="0"/>
          </a:p>
        </p:txBody>
      </p:sp>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6012160" cy="5143500"/>
          </a:xfrm>
          <a:prstGeom prst="rtTriangle">
            <a:avLst/>
          </a:prstGeom>
          <a:solidFill>
            <a:srgbClr val="5A2476"/>
          </a:solidFill>
        </p:spPr>
        <p:txBody>
          <a:bodyPr/>
          <a:lstStyle>
            <a:lvl1pPr marL="0" indent="0">
              <a:buNone/>
              <a:defRPr/>
            </a:lvl1pPr>
          </a:lstStyle>
          <a:p>
            <a:r>
              <a:rPr lang="en-US"/>
              <a:t>Click icon to add picture</a:t>
            </a:r>
            <a:endParaRPr lang="en-AU" dirty="0"/>
          </a:p>
        </p:txBody>
      </p:sp>
      <p:sp>
        <p:nvSpPr>
          <p:cNvPr id="5" name="Text Placeholder 4">
            <a:extLst>
              <a:ext uri="{FF2B5EF4-FFF2-40B4-BE49-F238E27FC236}">
                <a16:creationId xmlns:a16="http://schemas.microsoft.com/office/drawing/2014/main" id="{E7182F7D-A3BD-41BF-B02D-30D0FFB9386F}"/>
              </a:ext>
            </a:extLst>
          </p:cNvPr>
          <p:cNvSpPr>
            <a:spLocks noGrp="1"/>
          </p:cNvSpPr>
          <p:nvPr>
            <p:ph type="body" sz="quarter" idx="11"/>
          </p:nvPr>
        </p:nvSpPr>
        <p:spPr>
          <a:xfrm>
            <a:off x="3131840" y="1347788"/>
            <a:ext cx="5554960" cy="1223962"/>
          </a:xfrm>
        </p:spPr>
        <p:txBody>
          <a:bodyPr>
            <a:no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p:txBody>
      </p:sp>
      <p:sp>
        <p:nvSpPr>
          <p:cNvPr id="7" name="Text Placeholder 6">
            <a:extLst>
              <a:ext uri="{FF2B5EF4-FFF2-40B4-BE49-F238E27FC236}">
                <a16:creationId xmlns:a16="http://schemas.microsoft.com/office/drawing/2014/main" id="{F35C58D5-5459-40AC-BBC8-1A54E3531942}"/>
              </a:ext>
            </a:extLst>
          </p:cNvPr>
          <p:cNvSpPr>
            <a:spLocks noGrp="1"/>
          </p:cNvSpPr>
          <p:nvPr>
            <p:ph type="body" sz="quarter" idx="12"/>
          </p:nvPr>
        </p:nvSpPr>
        <p:spPr>
          <a:xfrm>
            <a:off x="4644008" y="2787774"/>
            <a:ext cx="4042792" cy="1152128"/>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a:lvl5pPr>
          </a:lstStyle>
          <a:p>
            <a:pPr lvl="0"/>
            <a:r>
              <a:rPr lang="en-US"/>
              <a:t>Click to edit Master text styles</a:t>
            </a:r>
          </a:p>
        </p:txBody>
      </p:sp>
    </p:spTree>
    <p:extLst>
      <p:ext uri="{BB962C8B-B14F-4D97-AF65-F5344CB8AC3E}">
        <p14:creationId xmlns:p14="http://schemas.microsoft.com/office/powerpoint/2010/main" val="3650548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CC1292-EDEA-443D-91E4-FD85F74AB63C}"/>
              </a:ext>
            </a:extLst>
          </p:cNvPr>
          <p:cNvSpPr>
            <a:spLocks noGrp="1"/>
          </p:cNvSpPr>
          <p:nvPr>
            <p:ph type="pic" sz="quarter" idx="10"/>
          </p:nvPr>
        </p:nvSpPr>
        <p:spPr>
          <a:xfrm>
            <a:off x="0" y="0"/>
            <a:ext cx="9144000" cy="5143500"/>
          </a:xfrm>
          <a:prstGeom prst="rect">
            <a:avLst/>
          </a:prstGeom>
          <a:solidFill>
            <a:schemeClr val="bg1">
              <a:lumMod val="95000"/>
            </a:schemeClr>
          </a:solidFill>
        </p:spPr>
        <p:txBody>
          <a:bodyPr>
            <a:normAutofit/>
          </a:bodyPr>
          <a:lstStyle>
            <a:lvl1pPr marL="0" indent="0">
              <a:buNone/>
              <a:defRPr sz="1600"/>
            </a:lvl1pPr>
          </a:lstStyle>
          <a:p>
            <a:r>
              <a:rPr lang="en-US"/>
              <a:t>Click icon to add picture</a:t>
            </a:r>
            <a:endParaRPr lang="en-AU"/>
          </a:p>
        </p:txBody>
      </p:sp>
      <p:sp>
        <p:nvSpPr>
          <p:cNvPr id="3" name="Rectangle 2">
            <a:extLst>
              <a:ext uri="{FF2B5EF4-FFF2-40B4-BE49-F238E27FC236}">
                <a16:creationId xmlns:a16="http://schemas.microsoft.com/office/drawing/2014/main" id="{E628255C-7ABC-4945-B2C8-C33FD91FF8C7}"/>
              </a:ext>
            </a:extLst>
          </p:cNvPr>
          <p:cNvSpPr/>
          <p:nvPr userDrawn="1"/>
        </p:nvSpPr>
        <p:spPr>
          <a:xfrm>
            <a:off x="0" y="2427734"/>
            <a:ext cx="9158808" cy="16561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72CC3842-D403-401C-8106-00C771E4C3C3}"/>
              </a:ext>
            </a:extLst>
          </p:cNvPr>
          <p:cNvSpPr>
            <a:spLocks noGrp="1"/>
          </p:cNvSpPr>
          <p:nvPr>
            <p:ph type="title"/>
          </p:nvPr>
        </p:nvSpPr>
        <p:spPr>
          <a:xfrm>
            <a:off x="251520" y="2571750"/>
            <a:ext cx="2808312" cy="1440160"/>
          </a:xfrm>
          <a:noFill/>
        </p:spPr>
        <p:txBody>
          <a:bodyPr>
            <a:normAutofit/>
          </a:bodyPr>
          <a:lstStyle>
            <a:lvl1pPr>
              <a:defRPr sz="1800" b="1">
                <a:solidFill>
                  <a:schemeClr val="bg1"/>
                </a:solidFill>
              </a:defRPr>
            </a:lvl1pPr>
          </a:lstStyle>
          <a:p>
            <a:r>
              <a:rPr lang="en-US"/>
              <a:t>Click to edit Master title style</a:t>
            </a:r>
            <a:endParaRPr lang="en-AU" dirty="0"/>
          </a:p>
        </p:txBody>
      </p:sp>
      <p:sp>
        <p:nvSpPr>
          <p:cNvPr id="7" name="Text Placeholder 6">
            <a:extLst>
              <a:ext uri="{FF2B5EF4-FFF2-40B4-BE49-F238E27FC236}">
                <a16:creationId xmlns:a16="http://schemas.microsoft.com/office/drawing/2014/main" id="{DF0418FC-667F-42DF-B345-C2CB3EED8CB4}"/>
              </a:ext>
            </a:extLst>
          </p:cNvPr>
          <p:cNvSpPr>
            <a:spLocks noGrp="1"/>
          </p:cNvSpPr>
          <p:nvPr>
            <p:ph type="body" sz="quarter" idx="11"/>
          </p:nvPr>
        </p:nvSpPr>
        <p:spPr>
          <a:xfrm>
            <a:off x="3851275" y="2571750"/>
            <a:ext cx="4681538" cy="1439863"/>
          </a:xfrm>
        </p:spPr>
        <p:txBody>
          <a:bodyPr>
            <a:noAutofit/>
          </a:bodyPr>
          <a:lstStyle>
            <a:lvl1pPr marL="285750" indent="-285750">
              <a:spcBef>
                <a:spcPts val="600"/>
              </a:spcBef>
              <a:buFont typeface="Arial" panose="020B0604020202020204" pitchFamily="34" charset="0"/>
              <a:buChar cha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marL="1828800" indent="0">
              <a:buNone/>
              <a:defRPr sz="10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9" name="Straight Connector 8">
            <a:extLst>
              <a:ext uri="{FF2B5EF4-FFF2-40B4-BE49-F238E27FC236}">
                <a16:creationId xmlns:a16="http://schemas.microsoft.com/office/drawing/2014/main" id="{65483315-BAA4-4FF6-8E07-9307860F09FA}"/>
              </a:ext>
            </a:extLst>
          </p:cNvPr>
          <p:cNvCxnSpPr/>
          <p:nvPr userDrawn="1"/>
        </p:nvCxnSpPr>
        <p:spPr>
          <a:xfrm>
            <a:off x="3491880" y="2571750"/>
            <a:ext cx="0" cy="1439863"/>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35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5" name="Text Placeholder 4"/>
          <p:cNvSpPr>
            <a:spLocks noGrp="1"/>
          </p:cNvSpPr>
          <p:nvPr>
            <p:ph type="body" sz="quarter" idx="3"/>
          </p:nvPr>
        </p:nvSpPr>
        <p:spPr>
          <a:xfrm>
            <a:off x="4645028" y="1151335"/>
            <a:ext cx="4041775" cy="479822"/>
          </a:xfrm>
        </p:spPr>
        <p:txBody>
          <a:bodyPr anchor="b">
            <a:normAutofit/>
          </a:bodyPr>
          <a:lstStyle>
            <a:lvl1pPr marL="0" indent="0">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normAutofit/>
          </a:bodyPr>
          <a:lstStyle>
            <a:lvl1pPr>
              <a:defRPr sz="1600"/>
            </a:lvl1pPr>
            <a:lvl2pPr>
              <a:defRPr sz="1400"/>
            </a:lvl2pPr>
            <a:lvl3pPr>
              <a:defRPr sz="1200"/>
            </a:lvl3pPr>
            <a:lvl4pPr>
              <a:defRPr sz="1100"/>
            </a:lvl4pPr>
            <a:lvl5pPr>
              <a:defRPr sz="11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206910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normAutofit/>
          </a:bodyPr>
          <a:lstStyle>
            <a:lvl1pPr>
              <a:defRPr sz="2400" b="1"/>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39839755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2EFD378-B9F2-4010-98CD-2449B5B8F7D9}"/>
              </a:ext>
            </a:extLst>
          </p:cNvPr>
          <p:cNvSpPr/>
          <p:nvPr userDrawn="1"/>
        </p:nvSpPr>
        <p:spPr>
          <a:xfrm>
            <a:off x="0" y="0"/>
            <a:ext cx="9144000" cy="1063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1">
            <a:extLst>
              <a:ext uri="{FF2B5EF4-FFF2-40B4-BE49-F238E27FC236}">
                <a16:creationId xmlns:a16="http://schemas.microsoft.com/office/drawing/2014/main" id="{574DED9C-B2D9-45DA-91B2-BB7D0F34986E}"/>
              </a:ext>
            </a:extLst>
          </p:cNvPr>
          <p:cNvSpPr>
            <a:spLocks noGrp="1"/>
          </p:cNvSpPr>
          <p:nvPr>
            <p:ph type="title"/>
          </p:nvPr>
        </p:nvSpPr>
        <p:spPr>
          <a:xfrm>
            <a:off x="457200" y="205979"/>
            <a:ext cx="8229600" cy="857250"/>
          </a:xfrm>
        </p:spPr>
        <p:txBody>
          <a:bodyPr/>
          <a:lstStyle>
            <a:lvl1pPr>
              <a:defRPr sz="3200">
                <a:solidFill>
                  <a:schemeClr val="bg1"/>
                </a:solidFill>
              </a:defRPr>
            </a:lvl1pPr>
          </a:lstStyle>
          <a:p>
            <a:r>
              <a:rPr lang="en-US"/>
              <a:t>Click to edit Master title style</a:t>
            </a:r>
            <a:endParaRPr lang="en-AU" dirty="0"/>
          </a:p>
        </p:txBody>
      </p:sp>
      <p:sp>
        <p:nvSpPr>
          <p:cNvPr id="4" name="Content Placeholder 1">
            <a:extLst>
              <a:ext uri="{FF2B5EF4-FFF2-40B4-BE49-F238E27FC236}">
                <a16:creationId xmlns:a16="http://schemas.microsoft.com/office/drawing/2014/main" id="{AF92A176-B8E6-4E59-B262-6F93E63EBCAC}"/>
              </a:ext>
            </a:extLst>
          </p:cNvPr>
          <p:cNvSpPr>
            <a:spLocks noGrp="1"/>
          </p:cNvSpPr>
          <p:nvPr>
            <p:ph idx="1" hasCustomPrompt="1"/>
          </p:nvPr>
        </p:nvSpPr>
        <p:spPr>
          <a:xfrm>
            <a:off x="457200" y="1200151"/>
            <a:ext cx="8229600" cy="2955775"/>
          </a:xfrm>
        </p:spPr>
        <p:txBody>
          <a:bodyPr/>
          <a:lstStyle>
            <a:lvl1pPr>
              <a:defRPr sz="2400"/>
            </a:lvl1pPr>
          </a:lstStyle>
          <a:p>
            <a:pPr marL="285750" indent="-285750">
              <a:buSzTx/>
              <a:buFontTx/>
              <a:buNone/>
            </a:pPr>
            <a:r>
              <a:rPr lang="en-US" altLang="en-US" sz="2800" b="1" dirty="0">
                <a:solidFill>
                  <a:schemeClr val="tx2"/>
                </a:solidFill>
              </a:rPr>
              <a:t>Heading</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pPr marL="285750" indent="-285750"/>
            <a:r>
              <a:rPr lang="en-US" altLang="en-US" sz="2800" dirty="0">
                <a:solidFill>
                  <a:schemeClr val="tx2"/>
                </a:solidFill>
              </a:rPr>
              <a:t>xxx</a:t>
            </a:r>
          </a:p>
          <a:p>
            <a:endParaRPr lang="en-AU" dirty="0"/>
          </a:p>
        </p:txBody>
      </p:sp>
    </p:spTree>
    <p:extLst>
      <p:ext uri="{BB962C8B-B14F-4D97-AF65-F5344CB8AC3E}">
        <p14:creationId xmlns:p14="http://schemas.microsoft.com/office/powerpoint/2010/main" val="1428636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55576" y="205979"/>
            <a:ext cx="7931224" cy="857250"/>
          </a:xfrm>
        </p:spPr>
        <p:txBody>
          <a:bodyPr>
            <a:normAutofit/>
          </a:bodyPr>
          <a:lstStyle>
            <a:lvl1pPr>
              <a:defRPr sz="3200"/>
            </a:lvl1pPr>
          </a:lstStyle>
          <a:p>
            <a:r>
              <a:rPr lang="en-US"/>
              <a:t>Click to edit Master title style</a:t>
            </a:r>
            <a:endParaRPr lang="en-AU" dirty="0"/>
          </a:p>
        </p:txBody>
      </p:sp>
      <p:sp>
        <p:nvSpPr>
          <p:cNvPr id="3" name="Rectangle 2">
            <a:extLst>
              <a:ext uri="{FF2B5EF4-FFF2-40B4-BE49-F238E27FC236}">
                <a16:creationId xmlns:a16="http://schemas.microsoft.com/office/drawing/2014/main" id="{01D47A1D-2202-46F6-A6BD-FBD88180AA46}"/>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Content Placeholder 4">
            <a:extLst>
              <a:ext uri="{FF2B5EF4-FFF2-40B4-BE49-F238E27FC236}">
                <a16:creationId xmlns:a16="http://schemas.microsoft.com/office/drawing/2014/main" id="{57F07D52-AE6D-4F3C-9C58-67911C294687}"/>
              </a:ext>
            </a:extLst>
          </p:cNvPr>
          <p:cNvSpPr>
            <a:spLocks noGrp="1"/>
          </p:cNvSpPr>
          <p:nvPr>
            <p:ph sz="quarter" idx="10"/>
          </p:nvPr>
        </p:nvSpPr>
        <p:spPr>
          <a:xfrm>
            <a:off x="755650" y="1276350"/>
            <a:ext cx="7931150" cy="32400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62268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D68543-B110-4DD5-9601-1637652214F4}"/>
              </a:ext>
            </a:extLst>
          </p:cNvPr>
          <p:cNvSpPr>
            <a:spLocks noGrp="1"/>
          </p:cNvSpPr>
          <p:nvPr>
            <p:ph type="title"/>
          </p:nvPr>
        </p:nvSpPr>
        <p:spPr>
          <a:xfrm>
            <a:off x="457200" y="205979"/>
            <a:ext cx="8229600" cy="857250"/>
          </a:xfrm>
        </p:spPr>
        <p:txBody>
          <a:bodyPr anchor="ctr">
            <a:normAutofit/>
          </a:bodyPr>
          <a:lstStyle>
            <a:lvl1pPr>
              <a:defRPr sz="2400" b="1"/>
            </a:lvl1pPr>
          </a:lstStyle>
          <a:p>
            <a:r>
              <a:rPr lang="en-US"/>
              <a:t>Click to edit Master title style</a:t>
            </a:r>
            <a:endParaRPr lang="en-AU" dirty="0"/>
          </a:p>
        </p:txBody>
      </p:sp>
      <p:sp>
        <p:nvSpPr>
          <p:cNvPr id="4" name="Content Placeholder 2">
            <a:extLst>
              <a:ext uri="{FF2B5EF4-FFF2-40B4-BE49-F238E27FC236}">
                <a16:creationId xmlns:a16="http://schemas.microsoft.com/office/drawing/2014/main" id="{EBC4FB09-DB50-4394-B799-17566D198841}"/>
              </a:ext>
            </a:extLst>
          </p:cNvPr>
          <p:cNvSpPr>
            <a:spLocks noGrp="1"/>
          </p:cNvSpPr>
          <p:nvPr>
            <p:ph sz="half" idx="1"/>
          </p:nvPr>
        </p:nvSpPr>
        <p:spPr>
          <a:xfrm>
            <a:off x="457200" y="1200151"/>
            <a:ext cx="4038600" cy="3315815"/>
          </a:xfrm>
        </p:spPr>
        <p:txBody>
          <a:bodyPr>
            <a:normAutofit/>
          </a:bodyPr>
          <a:lstStyle>
            <a:lvl1pPr marL="0" indent="0">
              <a:buNone/>
              <a:defRPr sz="2000"/>
            </a:lvl1pPr>
          </a:lstStyle>
          <a:p>
            <a:pPr lvl="0"/>
            <a:r>
              <a:rPr lang="en-US"/>
              <a:t>Click to edit Master text styles</a:t>
            </a:r>
          </a:p>
        </p:txBody>
      </p:sp>
      <p:graphicFrame>
        <p:nvGraphicFramePr>
          <p:cNvPr id="5" name="Content Placeholder 1">
            <a:extLst>
              <a:ext uri="{FF2B5EF4-FFF2-40B4-BE49-F238E27FC236}">
                <a16:creationId xmlns:a16="http://schemas.microsoft.com/office/drawing/2014/main" id="{8B21F5F0-3DDB-49B5-8AD0-92F6264D9C53}"/>
              </a:ext>
            </a:extLst>
          </p:cNvPr>
          <p:cNvGraphicFramePr>
            <a:graphicFrameLocks/>
          </p:cNvGraphicFramePr>
          <p:nvPr userDrawn="1">
            <p:extLst>
              <p:ext uri="{D42A27DB-BD31-4B8C-83A1-F6EECF244321}">
                <p14:modId xmlns:p14="http://schemas.microsoft.com/office/powerpoint/2010/main" val="1235127802"/>
              </p:ext>
            </p:extLst>
          </p:nvPr>
        </p:nvGraphicFramePr>
        <p:xfrm>
          <a:off x="4648200" y="1200151"/>
          <a:ext cx="4038600" cy="3315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32219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ull pa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Tree>
    <p:extLst>
      <p:ext uri="{BB962C8B-B14F-4D97-AF65-F5344CB8AC3E}">
        <p14:creationId xmlns:p14="http://schemas.microsoft.com/office/powerpoint/2010/main" val="10556906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photos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467544" y="411163"/>
            <a:ext cx="3096394" cy="1944687"/>
          </a:xfrm>
          <a:solidFill>
            <a:schemeClr val="bg2"/>
          </a:solidFill>
        </p:spPr>
        <p:txBody>
          <a:bodyPr>
            <a:normAutofit/>
          </a:bodyPr>
          <a:lstStyle>
            <a:lvl1pPr marL="0" indent="0">
              <a:buNone/>
              <a:defRPr sz="1400"/>
            </a:lvl1pPr>
          </a:lstStyle>
          <a:p>
            <a:r>
              <a:rPr lang="en-US"/>
              <a:t>Click icon to add picture</a:t>
            </a:r>
            <a:endParaRPr lang="en-AU" dirty="0"/>
          </a:p>
        </p:txBody>
      </p:sp>
      <p:sp>
        <p:nvSpPr>
          <p:cNvPr id="6" name="Picture Placeholder 5">
            <a:extLst>
              <a:ext uri="{FF2B5EF4-FFF2-40B4-BE49-F238E27FC236}">
                <a16:creationId xmlns:a16="http://schemas.microsoft.com/office/drawing/2014/main" id="{C908BCF8-B3EC-413D-9DF0-8A104673039D}"/>
              </a:ext>
            </a:extLst>
          </p:cNvPr>
          <p:cNvSpPr>
            <a:spLocks noGrp="1"/>
          </p:cNvSpPr>
          <p:nvPr>
            <p:ph type="pic" sz="quarter" idx="11"/>
          </p:nvPr>
        </p:nvSpPr>
        <p:spPr>
          <a:xfrm>
            <a:off x="467544" y="2571750"/>
            <a:ext cx="3096394" cy="2160588"/>
          </a:xfrm>
          <a:solidFill>
            <a:schemeClr val="bg2"/>
          </a:solidFill>
        </p:spPr>
        <p:txBody>
          <a:bodyPr>
            <a:normAutofit/>
          </a:bodyPr>
          <a:lstStyle>
            <a:lvl1pPr marL="0" indent="0">
              <a:buNone/>
              <a:defRPr sz="1400"/>
            </a:lvl1pPr>
          </a:lstStyle>
          <a:p>
            <a:r>
              <a:rPr lang="en-US"/>
              <a:t>Click icon to add picture</a:t>
            </a:r>
            <a:endParaRPr lang="en-AU"/>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4140200" y="411163"/>
            <a:ext cx="4464050" cy="4321175"/>
          </a:xfrm>
        </p:spPr>
        <p:txBody>
          <a:bodyPr>
            <a:normAutofit/>
          </a:bodyPr>
          <a:lstStyle>
            <a:lvl1pPr marL="0" indent="0">
              <a:buNone/>
              <a:defRPr sz="20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7134215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narrow photo &amp; text">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2411759" cy="5164038"/>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0645389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narrow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1"/>
            <a:ext cx="2411759"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3131840" y="411163"/>
            <a:ext cx="5472410" cy="4321175"/>
          </a:xfrm>
        </p:spPr>
        <p:txBody>
          <a:bodyPr>
            <a:normAutofit/>
          </a:bodyPr>
          <a:lstStyle>
            <a:lvl1pPr marL="0" indent="0">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6450851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on background">
    <p:bg>
      <p:bgPr>
        <a:solidFill>
          <a:srgbClr val="5A2476"/>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1" y="-20537"/>
            <a:ext cx="5292079" cy="5164038"/>
          </a:xfrm>
          <a:solidFill>
            <a:schemeClr val="bg2"/>
          </a:solidFill>
        </p:spPr>
        <p:txBody>
          <a:bodyPr>
            <a:normAutofit/>
          </a:bodyPr>
          <a:lstStyle>
            <a:lvl1pPr marL="0" indent="0">
              <a:buNone/>
              <a:defRPr sz="18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5868144" y="411163"/>
            <a:ext cx="2736106" cy="4321175"/>
          </a:xfrm>
        </p:spPr>
        <p:txBody>
          <a:bodyPr>
            <a:normAutofit/>
          </a:bodyPr>
          <a:lstStyle>
            <a:lvl1pPr marL="0" indent="0">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189518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ingle photo &amp; text">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3923928" y="0"/>
            <a:ext cx="5436095" cy="5143500"/>
          </a:xfrm>
          <a:solidFill>
            <a:schemeClr val="bg2"/>
          </a:solidFill>
        </p:spPr>
        <p:txBody>
          <a:bodyPr>
            <a:normAutofit/>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755675" y="411162"/>
            <a:ext cx="2664197" cy="4321175"/>
          </a:xfrm>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Rectangle 4">
            <a:extLst>
              <a:ext uri="{FF2B5EF4-FFF2-40B4-BE49-F238E27FC236}">
                <a16:creationId xmlns:a16="http://schemas.microsoft.com/office/drawing/2014/main" id="{50168B31-DAED-4CA1-8564-810ACC13E4E3}"/>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0366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0" y="0"/>
            <a:ext cx="7199882"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7199882" y="0"/>
            <a:ext cx="2160141" cy="5143500"/>
          </a:xfrm>
          <a:solidFill>
            <a:schemeClr val="bg2"/>
          </a:solidFill>
        </p:spPr>
        <p:txBody>
          <a:bodyPr/>
          <a:lstStyle>
            <a:lvl1pPr marL="0" indent="0">
              <a:buNone/>
              <a:defRPr sz="1600"/>
            </a:lvl1pPr>
          </a:lstStyle>
          <a:p>
            <a:r>
              <a:rPr lang="en-US"/>
              <a:t>Click icon to add picture</a:t>
            </a:r>
            <a:endParaRPr lang="en-AU" dirty="0"/>
          </a:p>
        </p:txBody>
      </p:sp>
      <p:sp>
        <p:nvSpPr>
          <p:cNvPr id="8" name="Text Placeholder 7">
            <a:extLst>
              <a:ext uri="{FF2B5EF4-FFF2-40B4-BE49-F238E27FC236}">
                <a16:creationId xmlns:a16="http://schemas.microsoft.com/office/drawing/2014/main" id="{153814F9-E749-4768-813F-196226ED7FB7}"/>
              </a:ext>
            </a:extLst>
          </p:cNvPr>
          <p:cNvSpPr>
            <a:spLocks noGrp="1"/>
          </p:cNvSpPr>
          <p:nvPr>
            <p:ph type="body" sz="quarter" idx="12"/>
          </p:nvPr>
        </p:nvSpPr>
        <p:spPr>
          <a:xfrm>
            <a:off x="611659" y="411162"/>
            <a:ext cx="2520181"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
        <p:nvSpPr>
          <p:cNvPr id="5" name="Text Placeholder 7">
            <a:extLst>
              <a:ext uri="{FF2B5EF4-FFF2-40B4-BE49-F238E27FC236}">
                <a16:creationId xmlns:a16="http://schemas.microsoft.com/office/drawing/2014/main" id="{9102C29F-1F78-41CE-BD05-78934225058C}"/>
              </a:ext>
            </a:extLst>
          </p:cNvPr>
          <p:cNvSpPr>
            <a:spLocks noGrp="1"/>
          </p:cNvSpPr>
          <p:nvPr>
            <p:ph type="body" sz="quarter" idx="13"/>
          </p:nvPr>
        </p:nvSpPr>
        <p:spPr>
          <a:xfrm>
            <a:off x="3851920" y="411161"/>
            <a:ext cx="2512750" cy="4321175"/>
          </a:xfrm>
          <a:solidFill>
            <a:schemeClr val="bg1"/>
          </a:solidFill>
        </p:spPr>
        <p:txBody>
          <a:bodyPr>
            <a:normAutofit/>
          </a:bodyPr>
          <a:lstStyle>
            <a:lvl1pPr marL="0" indent="0">
              <a:buNone/>
              <a:defRPr sz="16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6545426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1369987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rgbClr val="A02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04081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single photo &amp; 2 text columns">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6FE7FEF-96D4-48A8-8508-76DC9EE44018}"/>
              </a:ext>
            </a:extLst>
          </p:cNvPr>
          <p:cNvSpPr/>
          <p:nvPr userDrawn="1"/>
        </p:nvSpPr>
        <p:spPr>
          <a:xfrm>
            <a:off x="-1" y="0"/>
            <a:ext cx="9360023"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Picture Placeholder 3">
            <a:extLst>
              <a:ext uri="{FF2B5EF4-FFF2-40B4-BE49-F238E27FC236}">
                <a16:creationId xmlns:a16="http://schemas.microsoft.com/office/drawing/2014/main" id="{715399A8-9E94-41DE-9745-EA098ED58DAA}"/>
              </a:ext>
            </a:extLst>
          </p:cNvPr>
          <p:cNvSpPr>
            <a:spLocks noGrp="1"/>
          </p:cNvSpPr>
          <p:nvPr>
            <p:ph type="pic" sz="quarter" idx="10"/>
          </p:nvPr>
        </p:nvSpPr>
        <p:spPr>
          <a:xfrm>
            <a:off x="0" y="0"/>
            <a:ext cx="5292080" cy="5143500"/>
          </a:xfrm>
          <a:solidFill>
            <a:schemeClr val="bg2"/>
          </a:solidFill>
        </p:spPr>
        <p:txBody>
          <a:bodyPr/>
          <a:lstStyle>
            <a:lvl1pPr marL="0" indent="0">
              <a:buNone/>
              <a:defRPr sz="1600"/>
            </a:lvl1pPr>
          </a:lstStyle>
          <a:p>
            <a:r>
              <a:rPr lang="en-US"/>
              <a:t>Click icon to add picture</a:t>
            </a:r>
            <a:endParaRPr lang="en-AU" dirty="0"/>
          </a:p>
        </p:txBody>
      </p:sp>
      <p:sp>
        <p:nvSpPr>
          <p:cNvPr id="3" name="Picture Placeholder 2">
            <a:extLst>
              <a:ext uri="{FF2B5EF4-FFF2-40B4-BE49-F238E27FC236}">
                <a16:creationId xmlns:a16="http://schemas.microsoft.com/office/drawing/2014/main" id="{A7ABA450-8213-4719-9617-A28FF78A9B2C}"/>
              </a:ext>
            </a:extLst>
          </p:cNvPr>
          <p:cNvSpPr>
            <a:spLocks noGrp="1"/>
          </p:cNvSpPr>
          <p:nvPr>
            <p:ph type="pic" sz="quarter" idx="11"/>
          </p:nvPr>
        </p:nvSpPr>
        <p:spPr>
          <a:xfrm>
            <a:off x="5508699"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9" name="Picture Placeholder 2">
            <a:extLst>
              <a:ext uri="{FF2B5EF4-FFF2-40B4-BE49-F238E27FC236}">
                <a16:creationId xmlns:a16="http://schemas.microsoft.com/office/drawing/2014/main" id="{D2955654-F52C-4E7E-8FDE-22F022DF844A}"/>
              </a:ext>
            </a:extLst>
          </p:cNvPr>
          <p:cNvSpPr>
            <a:spLocks noGrp="1"/>
          </p:cNvSpPr>
          <p:nvPr>
            <p:ph type="pic" sz="quarter" idx="12"/>
          </p:nvPr>
        </p:nvSpPr>
        <p:spPr>
          <a:xfrm>
            <a:off x="5508698"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0" name="Picture Placeholder 2">
            <a:extLst>
              <a:ext uri="{FF2B5EF4-FFF2-40B4-BE49-F238E27FC236}">
                <a16:creationId xmlns:a16="http://schemas.microsoft.com/office/drawing/2014/main" id="{EC8AD5C8-6F79-47D7-B73E-37E86AE4D7D3}"/>
              </a:ext>
            </a:extLst>
          </p:cNvPr>
          <p:cNvSpPr>
            <a:spLocks noGrp="1"/>
          </p:cNvSpPr>
          <p:nvPr>
            <p:ph type="pic" sz="quarter" idx="13"/>
          </p:nvPr>
        </p:nvSpPr>
        <p:spPr>
          <a:xfrm>
            <a:off x="5508697"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1" name="Picture Placeholder 2">
            <a:extLst>
              <a:ext uri="{FF2B5EF4-FFF2-40B4-BE49-F238E27FC236}">
                <a16:creationId xmlns:a16="http://schemas.microsoft.com/office/drawing/2014/main" id="{0CF91CB9-A3E8-4538-B1A7-1789A8CD1142}"/>
              </a:ext>
            </a:extLst>
          </p:cNvPr>
          <p:cNvSpPr>
            <a:spLocks noGrp="1"/>
          </p:cNvSpPr>
          <p:nvPr>
            <p:ph type="pic" sz="quarter" idx="14"/>
          </p:nvPr>
        </p:nvSpPr>
        <p:spPr>
          <a:xfrm>
            <a:off x="7479234" y="267494"/>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2" name="Picture Placeholder 2">
            <a:extLst>
              <a:ext uri="{FF2B5EF4-FFF2-40B4-BE49-F238E27FC236}">
                <a16:creationId xmlns:a16="http://schemas.microsoft.com/office/drawing/2014/main" id="{7D64ACE6-0340-4FA0-9A8A-8DEA4202E73A}"/>
              </a:ext>
            </a:extLst>
          </p:cNvPr>
          <p:cNvSpPr>
            <a:spLocks noGrp="1"/>
          </p:cNvSpPr>
          <p:nvPr>
            <p:ph type="pic" sz="quarter" idx="15"/>
          </p:nvPr>
        </p:nvSpPr>
        <p:spPr>
          <a:xfrm>
            <a:off x="7479233" y="1862137"/>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
        <p:nvSpPr>
          <p:cNvPr id="13" name="Picture Placeholder 2">
            <a:extLst>
              <a:ext uri="{FF2B5EF4-FFF2-40B4-BE49-F238E27FC236}">
                <a16:creationId xmlns:a16="http://schemas.microsoft.com/office/drawing/2014/main" id="{28AF62D2-0944-4838-A7DC-972BEF3BC648}"/>
              </a:ext>
            </a:extLst>
          </p:cNvPr>
          <p:cNvSpPr>
            <a:spLocks noGrp="1"/>
          </p:cNvSpPr>
          <p:nvPr>
            <p:ph type="pic" sz="quarter" idx="16"/>
          </p:nvPr>
        </p:nvSpPr>
        <p:spPr>
          <a:xfrm>
            <a:off x="7479232" y="3456781"/>
            <a:ext cx="1727597" cy="1439862"/>
          </a:xfrm>
          <a:prstGeom prst="roundRect">
            <a:avLst/>
          </a:prstGeom>
          <a:solidFill>
            <a:schemeClr val="bg2"/>
          </a:solidFill>
        </p:spPr>
        <p:txBody>
          <a:bodyPr>
            <a:normAutofit/>
          </a:bodyPr>
          <a:lstStyle>
            <a:lvl1pPr marL="0" indent="0">
              <a:buNone/>
              <a:defRPr sz="1400"/>
            </a:lvl1pPr>
          </a:lstStyle>
          <a:p>
            <a:r>
              <a:rPr lang="en-US"/>
              <a:t>Click icon to add picture</a:t>
            </a:r>
            <a:endParaRPr lang="en-AU"/>
          </a:p>
        </p:txBody>
      </p:sp>
    </p:spTree>
    <p:extLst>
      <p:ext uri="{BB962C8B-B14F-4D97-AF65-F5344CB8AC3E}">
        <p14:creationId xmlns:p14="http://schemas.microsoft.com/office/powerpoint/2010/main" val="24507902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hoto with text overlay">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36FDE08-54BC-4A71-B1BD-2D728E4AA1D1}"/>
              </a:ext>
            </a:extLst>
          </p:cNvPr>
          <p:cNvSpPr>
            <a:spLocks noGrp="1"/>
          </p:cNvSpPr>
          <p:nvPr>
            <p:ph type="pic" sz="quarter" idx="10"/>
          </p:nvPr>
        </p:nvSpPr>
        <p:spPr>
          <a:xfrm>
            <a:off x="0" y="0"/>
            <a:ext cx="9144000" cy="5143500"/>
          </a:xfrm>
        </p:spPr>
        <p:txBody>
          <a:bodyPr>
            <a:normAutofit/>
          </a:bodyPr>
          <a:lstStyle>
            <a:lvl1pPr marL="0" indent="0">
              <a:buNone/>
              <a:defRPr sz="1800"/>
            </a:lvl1pPr>
          </a:lstStyle>
          <a:p>
            <a:r>
              <a:rPr lang="en-US"/>
              <a:t>Click icon to add picture</a:t>
            </a:r>
            <a:endParaRPr lang="en-AU" dirty="0"/>
          </a:p>
        </p:txBody>
      </p:sp>
      <p:sp>
        <p:nvSpPr>
          <p:cNvPr id="3" name="Rectangle 2">
            <a:extLst>
              <a:ext uri="{FF2B5EF4-FFF2-40B4-BE49-F238E27FC236}">
                <a16:creationId xmlns:a16="http://schemas.microsoft.com/office/drawing/2014/main" id="{463CEC86-60D2-4A8E-BF77-CF9919A6E14D}"/>
              </a:ext>
            </a:extLst>
          </p:cNvPr>
          <p:cNvSpPr/>
          <p:nvPr userDrawn="1"/>
        </p:nvSpPr>
        <p:spPr>
          <a:xfrm>
            <a:off x="-5910" y="3075806"/>
            <a:ext cx="6030684" cy="936104"/>
          </a:xfrm>
          <a:prstGeom prst="rect">
            <a:avLst/>
          </a:prstGeom>
          <a:solidFill>
            <a:schemeClr val="accent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Box 1">
            <a:extLst>
              <a:ext uri="{FF2B5EF4-FFF2-40B4-BE49-F238E27FC236}">
                <a16:creationId xmlns:a16="http://schemas.microsoft.com/office/drawing/2014/main" id="{B3B2F53F-DF1E-446B-A049-27243F4EFDBD}"/>
              </a:ext>
            </a:extLst>
          </p:cNvPr>
          <p:cNvSpPr txBox="1"/>
          <p:nvPr userDrawn="1"/>
        </p:nvSpPr>
        <p:spPr>
          <a:xfrm>
            <a:off x="251520" y="3291830"/>
            <a:ext cx="5472608" cy="461665"/>
          </a:xfrm>
          <a:prstGeom prst="rect">
            <a:avLst/>
          </a:prstGeom>
          <a:noFill/>
        </p:spPr>
        <p:txBody>
          <a:bodyPr wrap="square" rtlCol="0">
            <a:spAutoFit/>
          </a:bodyPr>
          <a:lstStyle/>
          <a:p>
            <a:r>
              <a:rPr lang="en-AU" sz="2400" dirty="0">
                <a:solidFill>
                  <a:schemeClr val="bg1"/>
                </a:solidFill>
                <a:latin typeface="Arial" panose="020B0604020202020204" pitchFamily="34" charset="0"/>
                <a:cs typeface="Arial" panose="020B0604020202020204" pitchFamily="34" charset="0"/>
              </a:rPr>
              <a:t>text</a:t>
            </a:r>
            <a:endParaRPr lang="en-AU"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67336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 chart layout">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957377D3-DC03-4DAB-A65E-D1CBED1A139D}"/>
              </a:ext>
            </a:extLst>
          </p:cNvPr>
          <p:cNvSpPr>
            <a:spLocks noGrp="1"/>
          </p:cNvSpPr>
          <p:nvPr>
            <p:ph type="chart" sz="quarter" idx="10"/>
          </p:nvPr>
        </p:nvSpPr>
        <p:spPr>
          <a:xfrm>
            <a:off x="250825" y="339725"/>
            <a:ext cx="8642350" cy="3671888"/>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4108295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Tree>
    <p:extLst>
      <p:ext uri="{BB962C8B-B14F-4D97-AF65-F5344CB8AC3E}">
        <p14:creationId xmlns:p14="http://schemas.microsoft.com/office/powerpoint/2010/main" val="32399352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 y="1203598"/>
            <a:ext cx="82296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1600">
                <a:solidFill>
                  <a:schemeClr val="tx1">
                    <a:lumMod val="65000"/>
                    <a:lumOff val="35000"/>
                  </a:schemeClr>
                </a:solidFill>
                <a:latin typeface="Arial" panose="020B0604020202020204" pitchFamily="34" charset="0"/>
                <a:cs typeface="Arial" panose="020B0604020202020204" pitchFamily="34" charset="0"/>
              </a:defRPr>
            </a:lvl1pPr>
          </a:lstStyle>
          <a:p>
            <a:r>
              <a:rPr lang="en-US"/>
              <a:t>Click icon to add table</a:t>
            </a:r>
            <a:endParaRPr lang="en-AU" dirty="0"/>
          </a:p>
        </p:txBody>
      </p:sp>
    </p:spTree>
    <p:extLst>
      <p:ext uri="{BB962C8B-B14F-4D97-AF65-F5344CB8AC3E}">
        <p14:creationId xmlns:p14="http://schemas.microsoft.com/office/powerpoint/2010/main" val="10333679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raph &amp; table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p:txBody>
          <a:bodyPr>
            <a:normAutofit/>
          </a:bodyPr>
          <a:lstStyle>
            <a:lvl1pPr>
              <a:defRPr sz="2400" b="1"/>
            </a:lvl1pPr>
          </a:lstStyle>
          <a:p>
            <a:r>
              <a:rPr lang="en-US"/>
              <a:t>Click to edit Master title style</a:t>
            </a:r>
            <a:endParaRPr lang="en-AU" dirty="0"/>
          </a:p>
        </p:txBody>
      </p:sp>
      <p:sp>
        <p:nvSpPr>
          <p:cNvPr id="4" name="Table Placeholder 3">
            <a:extLst>
              <a:ext uri="{FF2B5EF4-FFF2-40B4-BE49-F238E27FC236}">
                <a16:creationId xmlns:a16="http://schemas.microsoft.com/office/drawing/2014/main" id="{5AEA7E8E-A497-4A5C-BF9C-12D38F8F5ACF}"/>
              </a:ext>
            </a:extLst>
          </p:cNvPr>
          <p:cNvSpPr>
            <a:spLocks noGrp="1"/>
          </p:cNvSpPr>
          <p:nvPr>
            <p:ph type="tbl" sz="quarter" idx="10"/>
          </p:nvPr>
        </p:nvSpPr>
        <p:spPr>
          <a:xfrm>
            <a:off x="4572000" y="1203598"/>
            <a:ext cx="4114800" cy="3528392"/>
          </a:xfrm>
        </p:spPr>
        <p:style>
          <a:lnRef idx="2">
            <a:schemeClr val="accent5"/>
          </a:lnRef>
          <a:fillRef idx="1">
            <a:schemeClr val="lt1"/>
          </a:fillRef>
          <a:effectRef idx="0">
            <a:schemeClr val="accent5"/>
          </a:effectRef>
          <a:fontRef idx="minor">
            <a:schemeClr val="dk1"/>
          </a:fontRef>
        </p:style>
        <p:txBody>
          <a:bodyPr>
            <a:normAutofit/>
          </a:bodyPr>
          <a:lstStyle>
            <a:lvl1pPr marL="0" indent="0">
              <a:buNone/>
              <a:defRPr sz="2000">
                <a:latin typeface="Arial" panose="020B0604020202020204" pitchFamily="34" charset="0"/>
                <a:cs typeface="Arial" panose="020B0604020202020204" pitchFamily="34" charset="0"/>
              </a:defRPr>
            </a:lvl1pPr>
          </a:lstStyle>
          <a:p>
            <a:r>
              <a:rPr lang="en-US"/>
              <a:t>Click icon to add table</a:t>
            </a:r>
            <a:endParaRPr lang="en-AU" dirty="0"/>
          </a:p>
        </p:txBody>
      </p:sp>
      <p:sp>
        <p:nvSpPr>
          <p:cNvPr id="5" name="Chart Placeholder 4">
            <a:extLst>
              <a:ext uri="{FF2B5EF4-FFF2-40B4-BE49-F238E27FC236}">
                <a16:creationId xmlns:a16="http://schemas.microsoft.com/office/drawing/2014/main" id="{C004E3E1-FE8E-44F5-B516-92D8749E5EAC}"/>
              </a:ext>
            </a:extLst>
          </p:cNvPr>
          <p:cNvSpPr>
            <a:spLocks noGrp="1"/>
          </p:cNvSpPr>
          <p:nvPr>
            <p:ph type="chart" sz="quarter" idx="11"/>
          </p:nvPr>
        </p:nvSpPr>
        <p:spPr>
          <a:xfrm>
            <a:off x="457200" y="1203598"/>
            <a:ext cx="3683000" cy="3528740"/>
          </a:xfrm>
        </p:spPr>
        <p:txBody>
          <a:bodyPr>
            <a:normAutofit/>
          </a:bodyPr>
          <a:lstStyle>
            <a:lvl1pPr marL="0" indent="0">
              <a:buNone/>
              <a:defRPr sz="1800"/>
            </a:lvl1pPr>
          </a:lstStyle>
          <a:p>
            <a:r>
              <a:rPr lang="en-US"/>
              <a:t>Click icon to add chart</a:t>
            </a:r>
            <a:endParaRPr lang="en-AU" dirty="0"/>
          </a:p>
        </p:txBody>
      </p:sp>
    </p:spTree>
    <p:extLst>
      <p:ext uri="{BB962C8B-B14F-4D97-AF65-F5344CB8AC3E}">
        <p14:creationId xmlns:p14="http://schemas.microsoft.com/office/powerpoint/2010/main" val="11471723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martArt ins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C985F-3942-4B1A-9C85-368A0D852852}"/>
              </a:ext>
            </a:extLst>
          </p:cNvPr>
          <p:cNvSpPr>
            <a:spLocks noGrp="1"/>
          </p:cNvSpPr>
          <p:nvPr>
            <p:ph type="title"/>
          </p:nvPr>
        </p:nvSpPr>
        <p:spPr>
          <a:xfrm>
            <a:off x="683568" y="205979"/>
            <a:ext cx="8003232" cy="857250"/>
          </a:xfrm>
        </p:spPr>
        <p:txBody>
          <a:bodyPr>
            <a:normAutofit/>
          </a:bodyPr>
          <a:lstStyle>
            <a:lvl1pPr>
              <a:defRPr sz="2400" b="1"/>
            </a:lvl1pPr>
          </a:lstStyle>
          <a:p>
            <a:r>
              <a:rPr lang="en-US"/>
              <a:t>Click to edit Master title style</a:t>
            </a:r>
            <a:endParaRPr lang="en-AU" dirty="0"/>
          </a:p>
        </p:txBody>
      </p:sp>
      <p:sp>
        <p:nvSpPr>
          <p:cNvPr id="6" name="SmartArt Placeholder 5">
            <a:extLst>
              <a:ext uri="{FF2B5EF4-FFF2-40B4-BE49-F238E27FC236}">
                <a16:creationId xmlns:a16="http://schemas.microsoft.com/office/drawing/2014/main" id="{5939ACEE-973E-4D20-B62A-D9B91B807DAC}"/>
              </a:ext>
            </a:extLst>
          </p:cNvPr>
          <p:cNvSpPr>
            <a:spLocks noGrp="1"/>
          </p:cNvSpPr>
          <p:nvPr>
            <p:ph type="dgm" sz="quarter" idx="11"/>
          </p:nvPr>
        </p:nvSpPr>
        <p:spPr>
          <a:xfrm>
            <a:off x="683568" y="1203599"/>
            <a:ext cx="8003232" cy="3528740"/>
          </a:xfrm>
        </p:spPr>
        <p:txBody>
          <a:bodyPr>
            <a:normAutofit/>
          </a:bodyPr>
          <a:lstStyle>
            <a:lvl1pPr marL="0" indent="0">
              <a:buNone/>
              <a:defRPr sz="2000"/>
            </a:lvl1pPr>
          </a:lstStyle>
          <a:p>
            <a:r>
              <a:rPr lang="en-US"/>
              <a:t>Click icon to add SmartArt graphic</a:t>
            </a:r>
            <a:endParaRPr lang="en-AU" dirty="0"/>
          </a:p>
        </p:txBody>
      </p:sp>
      <p:sp>
        <p:nvSpPr>
          <p:cNvPr id="4" name="Rectangle 3">
            <a:extLst>
              <a:ext uri="{FF2B5EF4-FFF2-40B4-BE49-F238E27FC236}">
                <a16:creationId xmlns:a16="http://schemas.microsoft.com/office/drawing/2014/main" id="{7C46052C-695E-45D7-BB88-A322FEEB51F0}"/>
              </a:ext>
            </a:extLst>
          </p:cNvPr>
          <p:cNvSpPr/>
          <p:nvPr userDrawn="1"/>
        </p:nvSpPr>
        <p:spPr>
          <a:xfrm>
            <a:off x="0" y="0"/>
            <a:ext cx="457200" cy="5143500"/>
          </a:xfrm>
          <a:prstGeom prst="rect">
            <a:avLst/>
          </a:prstGeom>
          <a:solidFill>
            <a:srgbClr val="5A24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92491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dd media video layout">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77419421-B2C8-4F9F-9716-DBAAC6704821}"/>
              </a:ext>
            </a:extLst>
          </p:cNvPr>
          <p:cNvSpPr>
            <a:spLocks noGrp="1"/>
          </p:cNvSpPr>
          <p:nvPr>
            <p:ph type="media" sz="quarter" idx="10"/>
          </p:nvPr>
        </p:nvSpPr>
        <p:spPr>
          <a:xfrm>
            <a:off x="0" y="0"/>
            <a:ext cx="9144000" cy="5143500"/>
          </a:xfrm>
        </p:spPr>
        <p:txBody>
          <a:bodyPr>
            <a:normAutofit/>
          </a:bodyPr>
          <a:lstStyle>
            <a:lvl1pPr marL="0" indent="0">
              <a:buNone/>
              <a:defRPr sz="1800"/>
            </a:lvl1pPr>
          </a:lstStyle>
          <a:p>
            <a:r>
              <a:rPr lang="en-US"/>
              <a:t>Click icon to add media</a:t>
            </a:r>
            <a:endParaRPr lang="en-AU" dirty="0"/>
          </a:p>
        </p:txBody>
      </p:sp>
    </p:spTree>
    <p:extLst>
      <p:ext uri="{BB962C8B-B14F-4D97-AF65-F5344CB8AC3E}">
        <p14:creationId xmlns:p14="http://schemas.microsoft.com/office/powerpoint/2010/main" val="4083892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a:solidFill>
            <a:srgbClr val="5A2476"/>
          </a:solidFill>
          <a:ln>
            <a:noFill/>
          </a:ln>
        </p:spPr>
        <p:txBody>
          <a:bodyPr anchor="b"/>
          <a:lstStyle>
            <a:lvl1pPr algn="l">
              <a:defRPr sz="2000" b="1">
                <a:solidFill>
                  <a:schemeClr val="bg1"/>
                </a:solidFill>
              </a:defRPr>
            </a:lvl1pPr>
          </a:lstStyle>
          <a:p>
            <a:r>
              <a:rPr lang="en-US"/>
              <a:t>Click to edit Master title style</a:t>
            </a:r>
            <a:endParaRPr lang="en-AU" dirty="0"/>
          </a:p>
        </p:txBody>
      </p:sp>
      <p:sp>
        <p:nvSpPr>
          <p:cNvPr id="3" name="Content Placeholder 2"/>
          <p:cNvSpPr>
            <a:spLocks noGrp="1"/>
          </p:cNvSpPr>
          <p:nvPr>
            <p:ph idx="1"/>
          </p:nvPr>
        </p:nvSpPr>
        <p:spPr>
          <a:xfrm>
            <a:off x="3575050" y="204789"/>
            <a:ext cx="5111750" cy="4389835"/>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95839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1520" y="459581"/>
            <a:ext cx="8640960" cy="2832249"/>
          </a:xfrm>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AU"/>
          </a:p>
        </p:txBody>
      </p:sp>
      <p:sp>
        <p:nvSpPr>
          <p:cNvPr id="4" name="Text Placeholder 3"/>
          <p:cNvSpPr>
            <a:spLocks noGrp="1"/>
          </p:cNvSpPr>
          <p:nvPr>
            <p:ph type="body" sz="half" idx="2"/>
          </p:nvPr>
        </p:nvSpPr>
        <p:spPr>
          <a:xfrm>
            <a:off x="251520" y="3435846"/>
            <a:ext cx="8640960" cy="603647"/>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229491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AU"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pic>
        <p:nvPicPr>
          <p:cNvPr id="6" name="Picture 5">
            <a:extLst>
              <a:ext uri="{FF2B5EF4-FFF2-40B4-BE49-F238E27FC236}">
                <a16:creationId xmlns:a16="http://schemas.microsoft.com/office/drawing/2014/main" id="{6FD252E6-2E44-412A-9D76-12B6D3321CF9}"/>
              </a:ext>
            </a:extLst>
          </p:cNvPr>
          <p:cNvPicPr>
            <a:picLocks noChangeAspect="1"/>
          </p:cNvPicPr>
          <p:nvPr userDrawn="1"/>
        </p:nvPicPr>
        <p:blipFill>
          <a:blip r:embed="rId34" cstate="print">
            <a:extLst>
              <a:ext uri="{28A0092B-C50C-407E-A947-70E740481C1C}">
                <a14:useLocalDpi xmlns:a14="http://schemas.microsoft.com/office/drawing/2010/main" val="0"/>
              </a:ext>
            </a:extLst>
          </a:blip>
          <a:stretch>
            <a:fillRect/>
          </a:stretch>
        </p:blipFill>
        <p:spPr>
          <a:xfrm>
            <a:off x="4355976" y="4686120"/>
            <a:ext cx="4788024" cy="457380"/>
          </a:xfrm>
          <a:prstGeom prst="rect">
            <a:avLst/>
          </a:prstGeom>
        </p:spPr>
      </p:pic>
    </p:spTree>
    <p:extLst>
      <p:ext uri="{BB962C8B-B14F-4D97-AF65-F5344CB8AC3E}">
        <p14:creationId xmlns:p14="http://schemas.microsoft.com/office/powerpoint/2010/main" val="2031829055"/>
      </p:ext>
    </p:extLst>
  </p:cSld>
  <p:clrMap bg1="lt1" tx1="dk1" bg2="lt2" tx2="dk2" accent1="accent1" accent2="accent2" accent3="accent3" accent4="accent4" accent5="accent5" accent6="accent6" hlink="hlink" folHlink="folHlink"/>
  <p:sldLayoutIdLst>
    <p:sldLayoutId id="2147483649" r:id="rId1"/>
    <p:sldLayoutId id="2147483677" r:id="rId2"/>
    <p:sldLayoutId id="2147483650" r:id="rId3"/>
    <p:sldLayoutId id="2147483651" r:id="rId4"/>
    <p:sldLayoutId id="2147483678" r:id="rId5"/>
    <p:sldLayoutId id="2147483652" r:id="rId6"/>
    <p:sldLayoutId id="2147483675" r:id="rId7"/>
    <p:sldLayoutId id="2147483676" r:id="rId8"/>
    <p:sldLayoutId id="2147483653" r:id="rId9"/>
    <p:sldLayoutId id="2147483659" r:id="rId10"/>
    <p:sldLayoutId id="2147483673" r:id="rId11"/>
    <p:sldLayoutId id="2147483654" r:id="rId12"/>
    <p:sldLayoutId id="2147483672" r:id="rId13"/>
    <p:sldLayoutId id="2147483655" r:id="rId14"/>
    <p:sldLayoutId id="2147483663" r:id="rId15"/>
    <p:sldLayoutId id="2147483664" r:id="rId16"/>
    <p:sldLayoutId id="2147483665" r:id="rId17"/>
    <p:sldLayoutId id="2147483666" r:id="rId18"/>
    <p:sldLayoutId id="2147483667" r:id="rId19"/>
    <p:sldLayoutId id="2147483668" r:id="rId20"/>
    <p:sldLayoutId id="2147483674" r:id="rId21"/>
    <p:sldLayoutId id="2147483679" r:id="rId22"/>
    <p:sldLayoutId id="2147483680" r:id="rId23"/>
    <p:sldLayoutId id="2147483662" r:id="rId24"/>
    <p:sldLayoutId id="2147483658" r:id="rId25"/>
    <p:sldLayoutId id="2147483661" r:id="rId26"/>
    <p:sldLayoutId id="2147483669" r:id="rId27"/>
    <p:sldLayoutId id="2147483670" r:id="rId28"/>
    <p:sldLayoutId id="2147483671" r:id="rId29"/>
    <p:sldLayoutId id="2147483660" r:id="rId30"/>
    <p:sldLayoutId id="2147483656" r:id="rId31"/>
    <p:sldLayoutId id="2147483657" r:id="rId32"/>
  </p:sldLayoutIdLst>
  <p:txStyles>
    <p:titleStyle>
      <a:lvl1pPr algn="l" defTabSz="914400" rtl="0" eaLnBrk="1" latinLnBrk="0" hangingPunct="1">
        <a:spcBef>
          <a:spcPct val="0"/>
        </a:spcBef>
        <a:buNone/>
        <a:defRPr sz="4400" kern="1200">
          <a:solidFill>
            <a:srgbClr val="5A2476"/>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9703F0-7FD8-4AFD-AD5A-03297F6F019D}"/>
              </a:ext>
            </a:extLst>
          </p:cNvPr>
          <p:cNvSpPr>
            <a:spLocks noGrp="1"/>
          </p:cNvSpPr>
          <p:nvPr>
            <p:ph type="ctrTitle"/>
          </p:nvPr>
        </p:nvSpPr>
        <p:spPr>
          <a:xfrm>
            <a:off x="467544" y="1635646"/>
            <a:ext cx="7200800" cy="1534567"/>
          </a:xfrm>
        </p:spPr>
        <p:txBody>
          <a:bodyPr>
            <a:normAutofit/>
          </a:bodyPr>
          <a:lstStyle/>
          <a:p>
            <a:pPr>
              <a:spcAft>
                <a:spcPts val="600"/>
              </a:spcAft>
            </a:pPr>
            <a:r>
              <a:rPr lang="en-AU" sz="3600" b="1" dirty="0"/>
              <a:t>SMHS Compassionate Care Awards 2026</a:t>
            </a:r>
          </a:p>
        </p:txBody>
      </p:sp>
      <p:sp>
        <p:nvSpPr>
          <p:cNvPr id="8" name="Subtitle 7">
            <a:extLst>
              <a:ext uri="{FF2B5EF4-FFF2-40B4-BE49-F238E27FC236}">
                <a16:creationId xmlns:a16="http://schemas.microsoft.com/office/drawing/2014/main" id="{925B5149-A677-46E3-B5B8-79B83DE7BAD7}"/>
              </a:ext>
            </a:extLst>
          </p:cNvPr>
          <p:cNvSpPr>
            <a:spLocks noGrp="1"/>
          </p:cNvSpPr>
          <p:nvPr>
            <p:ph type="subTitle" idx="1"/>
          </p:nvPr>
        </p:nvSpPr>
        <p:spPr>
          <a:xfrm>
            <a:off x="467544" y="3795886"/>
            <a:ext cx="5974432" cy="792088"/>
          </a:xfrm>
        </p:spPr>
        <p:txBody>
          <a:bodyPr/>
          <a:lstStyle/>
          <a:p>
            <a:r>
              <a:rPr lang="en-AU" b="1" dirty="0"/>
              <a:t>Fiona Stanley Hospital</a:t>
            </a:r>
            <a:endParaRPr lang="en-AU" b="1" dirty="0">
              <a:highlight>
                <a:srgbClr val="FFFF00"/>
              </a:highlight>
            </a:endParaRPr>
          </a:p>
          <a:p>
            <a:r>
              <a:rPr lang="en-AU" sz="1400" b="1" dirty="0"/>
              <a:t>29</a:t>
            </a:r>
            <a:r>
              <a:rPr lang="en-AU" sz="1400" b="1" baseline="30000" dirty="0"/>
              <a:t>th</a:t>
            </a:r>
            <a:r>
              <a:rPr lang="en-AU" sz="1400" b="1" dirty="0"/>
              <a:t> April 2026</a:t>
            </a:r>
          </a:p>
        </p:txBody>
      </p:sp>
    </p:spTree>
    <p:extLst>
      <p:ext uri="{BB962C8B-B14F-4D97-AF65-F5344CB8AC3E}">
        <p14:creationId xmlns:p14="http://schemas.microsoft.com/office/powerpoint/2010/main" val="267500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126D4-6DD9-EA1F-EFBB-5F0E161016E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7515CF-355D-2472-D4D7-55FA0272F91D}"/>
              </a:ext>
            </a:extLst>
          </p:cNvPr>
          <p:cNvSpPr>
            <a:spLocks noGrp="1"/>
          </p:cNvSpPr>
          <p:nvPr>
            <p:ph type="title"/>
          </p:nvPr>
        </p:nvSpPr>
        <p:spPr>
          <a:xfrm>
            <a:off x="2771800" y="2073801"/>
            <a:ext cx="6033125" cy="1368152"/>
          </a:xfrm>
        </p:spPr>
        <p:txBody>
          <a:bodyPr>
            <a:noAutofit/>
          </a:bodyPr>
          <a:lstStyle/>
          <a:p>
            <a:pPr algn="ctr">
              <a:spcAft>
                <a:spcPts val="600"/>
              </a:spcAft>
            </a:pPr>
            <a:r>
              <a:rPr lang="en-AU" sz="6500" b="1" dirty="0"/>
              <a:t>FSH BADGE</a:t>
            </a:r>
            <a:br>
              <a:rPr lang="en-AU" sz="6500" b="1" dirty="0"/>
            </a:br>
            <a:r>
              <a:rPr lang="en-AU" sz="6500" b="1" dirty="0"/>
              <a:t> WINNERS</a:t>
            </a:r>
          </a:p>
        </p:txBody>
      </p:sp>
      <p:pic>
        <p:nvPicPr>
          <p:cNvPr id="3" name="Picture 2" descr="A purple and white logo&#10;&#10;Description automatically generated">
            <a:extLst>
              <a:ext uri="{FF2B5EF4-FFF2-40B4-BE49-F238E27FC236}">
                <a16:creationId xmlns:a16="http://schemas.microsoft.com/office/drawing/2014/main" id="{9EBBCB4F-D2C7-9DC6-CEE9-AD0D34C355EF}"/>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0" y="1203598"/>
            <a:ext cx="3901282" cy="3471397"/>
          </a:xfrm>
          <a:prstGeom prst="rect">
            <a:avLst/>
          </a:prstGeom>
        </p:spPr>
      </p:pic>
      <p:sp>
        <p:nvSpPr>
          <p:cNvPr id="4" name="TextBox 3">
            <a:extLst>
              <a:ext uri="{FF2B5EF4-FFF2-40B4-BE49-F238E27FC236}">
                <a16:creationId xmlns:a16="http://schemas.microsoft.com/office/drawing/2014/main" id="{8D0953C0-33D9-C2E8-BBD6-CFAE8E8B602A}"/>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F6A47743-0BA2-767F-B2AF-30A7CB5446D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3A125E-0B1E-F6B5-503D-833E6C10A45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Tree>
    <p:extLst>
      <p:ext uri="{BB962C8B-B14F-4D97-AF65-F5344CB8AC3E}">
        <p14:creationId xmlns:p14="http://schemas.microsoft.com/office/powerpoint/2010/main" val="1907178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B4FC453-4E67-BA74-20D2-A13DF99A9E7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59934B6-E713-02A2-B755-442AFB639717}"/>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2FCC09A-D612-6D2E-2803-222053FDA614}"/>
              </a:ext>
            </a:extLst>
          </p:cNvPr>
          <p:cNvSpPr txBox="1"/>
          <p:nvPr/>
        </p:nvSpPr>
        <p:spPr>
          <a:xfrm>
            <a:off x="755576" y="303929"/>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Alexander - Consultant</a:t>
            </a:r>
          </a:p>
        </p:txBody>
      </p:sp>
      <p:pic>
        <p:nvPicPr>
          <p:cNvPr id="14" name="Picture 13">
            <a:extLst>
              <a:ext uri="{FF2B5EF4-FFF2-40B4-BE49-F238E27FC236}">
                <a16:creationId xmlns:a16="http://schemas.microsoft.com/office/drawing/2014/main" id="{5814A014-561D-4A81-0540-09538DB5674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CCEDE30A-3899-DAD7-D5A7-0F63E58A870B}"/>
              </a:ext>
            </a:extLst>
          </p:cNvPr>
          <p:cNvSpPr txBox="1"/>
          <p:nvPr/>
        </p:nvSpPr>
        <p:spPr>
          <a:xfrm>
            <a:off x="755576" y="1161348"/>
            <a:ext cx="7344816" cy="35394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Alex demonstrated exceptional care and thoroughness to detail when Special Needs Dental needed to see a patient with high and complex needs under general anaesthetic for acute dental pain. The patient has severe autism and a strong build where they would either fight or flight when around any medical or dental environments.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Alex showed incredible compassion by speaking through all the options with the patient's family and had a multidisciplinary approach to care by involving dental, psychiatry, behaviour practitioner, GP, anaesthetics, security, and ward staff to ensure that the patient received high quality and safe care that would not trigger their existing trauma. The outcome was extremely positive and smooth.</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318541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ACB4-359E-0BEA-D968-4F6B00C2CC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EA1FCBB-2C7E-1EA9-D431-7D942C8267E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F1A6CD0-2CD2-1530-BFCC-C094FD7571CE}"/>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F76814D-E3B7-6CFD-B1AC-7F3D315EC8D7}"/>
              </a:ext>
            </a:extLst>
          </p:cNvPr>
          <p:cNvSpPr txBox="1"/>
          <p:nvPr/>
        </p:nvSpPr>
        <p:spPr>
          <a:xfrm>
            <a:off x="728031" y="317571"/>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Esther – Clinical Nurse Specialist</a:t>
            </a:r>
          </a:p>
        </p:txBody>
      </p:sp>
      <p:pic>
        <p:nvPicPr>
          <p:cNvPr id="14" name="Picture 13">
            <a:extLst>
              <a:ext uri="{FF2B5EF4-FFF2-40B4-BE49-F238E27FC236}">
                <a16:creationId xmlns:a16="http://schemas.microsoft.com/office/drawing/2014/main" id="{D82E6A7B-A845-9218-CFF7-2467CC0A2551}"/>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F373A108-E1F8-807F-1135-852462244610}"/>
              </a:ext>
            </a:extLst>
          </p:cNvPr>
          <p:cNvSpPr txBox="1"/>
          <p:nvPr/>
        </p:nvSpPr>
        <p:spPr>
          <a:xfrm>
            <a:off x="755576" y="1027742"/>
            <a:ext cx="7344816" cy="359329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Esther consistently works above and beyond her role in the support and care of FSH haematology patients. She provides kind and compassionate care - a listening ear and practical, timely support. She frequently goes above and beyond to support patients from remote communities who must travel long distances for treatment during some of the most challenging moments of their lives. In one example, a rural patient undergoing intensive therapy was struggling with the emotional and logistical challenges of being far from home. Esther worked closely with the multidisciplinary team and support services to coordinate care, secure appropriate support, and advocate for solutions that reduced their stress. She communicated with kindness and clarity, ensuring the patient felt heard, informed and supported at every step. Esther treats every patient with dignity and empathy. Her calm presence, advocacy and collaborative approach make a meaningful difference to patients and families navigating life‑changing diagnoses.</a:t>
            </a:r>
          </a:p>
        </p:txBody>
      </p:sp>
    </p:spTree>
    <p:extLst>
      <p:ext uri="{BB962C8B-B14F-4D97-AF65-F5344CB8AC3E}">
        <p14:creationId xmlns:p14="http://schemas.microsoft.com/office/powerpoint/2010/main" val="15149927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1095A-F3FE-081B-CC71-A9E8071D16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1F889CF-BA25-F9F3-2A3B-3177425C4FEC}"/>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6FBABEC-405A-A55D-6D97-8908C47E7CDF}"/>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26589B0-CB4A-1B22-5311-29794A32AF51}"/>
              </a:ext>
            </a:extLst>
          </p:cNvPr>
          <p:cNvSpPr txBox="1"/>
          <p:nvPr/>
        </p:nvSpPr>
        <p:spPr>
          <a:xfrm>
            <a:off x="748158"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Dr Piyush – Medical Oncologist</a:t>
            </a:r>
          </a:p>
        </p:txBody>
      </p:sp>
      <p:pic>
        <p:nvPicPr>
          <p:cNvPr id="14" name="Picture 13">
            <a:extLst>
              <a:ext uri="{FF2B5EF4-FFF2-40B4-BE49-F238E27FC236}">
                <a16:creationId xmlns:a16="http://schemas.microsoft.com/office/drawing/2014/main" id="{C1BF6EC9-BDC1-EEA7-58F2-D8172CD87449}"/>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B3700766-FDF6-8B76-6FDD-095AC3A7EE7C}"/>
              </a:ext>
            </a:extLst>
          </p:cNvPr>
          <p:cNvSpPr txBox="1"/>
          <p:nvPr/>
        </p:nvSpPr>
        <p:spPr>
          <a:xfrm>
            <a:off x="755576" y="1013903"/>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Piyush is an extremely dedicated and compassionate physician who treats his patients with utmost care and respect. In a busy specialty which often involves serious and life-changing moments, Dr Piyush always takes the time to get to know his patients and clearly communicate their diagnosis, treatment options and trajectory. Beyond that he is continually supportive of the staff around him and provides an excellent example of medical professionalism to his junior doctors. While working under him, we looked after a very difficult case of a young patient facing a terminal diagnosis. Dr Piyush spent many hours of his own time examining the particular details of this case, reviewing the history, pathology and imaging as well as investigating potential trial options both here and overseas. He fought to seek the best care for the patient and at each point treated them with dignity, kindness and respect. His dedication was a true example of medicine as a vocation, not only a job.</a:t>
            </a:r>
          </a:p>
        </p:txBody>
      </p:sp>
    </p:spTree>
    <p:extLst>
      <p:ext uri="{BB962C8B-B14F-4D97-AF65-F5344CB8AC3E}">
        <p14:creationId xmlns:p14="http://schemas.microsoft.com/office/powerpoint/2010/main" val="291958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02D1F-2C03-7B0F-B807-6A0BBF95437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CD81154-ACA5-63EA-E97B-72A92260959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8A4345F-8E91-09EF-F1EB-414295F72AEC}"/>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E19576E-2EF7-FD20-CEE8-E7A5504E23F8}"/>
              </a:ext>
            </a:extLst>
          </p:cNvPr>
          <p:cNvSpPr txBox="1"/>
          <p:nvPr/>
        </p:nvSpPr>
        <p:spPr>
          <a:xfrm>
            <a:off x="755576" y="29744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Janine – Senior Physiotherapist</a:t>
            </a:r>
          </a:p>
        </p:txBody>
      </p:sp>
      <p:pic>
        <p:nvPicPr>
          <p:cNvPr id="14" name="Picture 13">
            <a:extLst>
              <a:ext uri="{FF2B5EF4-FFF2-40B4-BE49-F238E27FC236}">
                <a16:creationId xmlns:a16="http://schemas.microsoft.com/office/drawing/2014/main" id="{C53270C9-C685-EE9E-52BD-1C468E2BC153}"/>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EE361F38-067A-C79A-6266-4B0C85ED3EC0}"/>
              </a:ext>
            </a:extLst>
          </p:cNvPr>
          <p:cNvSpPr txBox="1"/>
          <p:nvPr/>
        </p:nvSpPr>
        <p:spPr>
          <a:xfrm>
            <a:off x="755576" y="960659"/>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Nina is a very caring, compassionate soul who truly cares about the clients in the Pain clinic. Her outstanding delivery of care to a complex, vulnerable client base as the only Physiotherapist in this clinic has to be mentioned, especially with more people living with chronic pain in the community. She spends time truly listening to extremely complex patient stories and shows a lot of empathy. She goes out of her way to make sure they get the support they need and liaises with the full MDT and other services to ensure the client has support in the community. Feedback received over the years from clients whom she referred to Community Physiotherapy services has been of high praise. Nina goes out of her way to support patients and is happy to assist patients outside her delegated clinic to prevent their pain </a:t>
            </a:r>
            <a:r>
              <a:rPr kumimoji="0" lang="en-AU" b="0" i="0" u="none" strike="noStrike" kern="1200" cap="none" spc="0" normalizeH="0" baseline="0" noProof="0" dirty="0" err="1">
                <a:ln>
                  <a:noFill/>
                </a:ln>
                <a:solidFill>
                  <a:srgbClr val="5A2476"/>
                </a:solidFill>
                <a:effectLst/>
                <a:uLnTx/>
                <a:uFillTx/>
                <a:latin typeface="Aptos Narrow" panose="020B0004020202020204" pitchFamily="34" charset="0"/>
                <a:cs typeface="Arial" panose="020B0604020202020204" pitchFamily="34" charset="0"/>
              </a:rPr>
              <a:t>spiraling</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out of control. As a colleague she always there to assist and guide queries, often over lunch! She provides mentorship and is a role model to look up to.</a:t>
            </a:r>
          </a:p>
        </p:txBody>
      </p:sp>
    </p:spTree>
    <p:extLst>
      <p:ext uri="{BB962C8B-B14F-4D97-AF65-F5344CB8AC3E}">
        <p14:creationId xmlns:p14="http://schemas.microsoft.com/office/powerpoint/2010/main" val="3205093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0833D-9872-A149-0125-7E37C2423A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0786BB9-C9C0-DBA5-B10D-54E6C97090E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3C26749-EEB1-F532-2B6C-B28CF5084935}"/>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FC800FB-B89E-FE33-9A77-4C642FE57526}"/>
              </a:ext>
            </a:extLst>
          </p:cNvPr>
          <p:cNvSpPr txBox="1"/>
          <p:nvPr/>
        </p:nvSpPr>
        <p:spPr>
          <a:xfrm>
            <a:off x="441370" y="311611"/>
            <a:ext cx="838842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Liana – Aboriginal Health Practitioner</a:t>
            </a:r>
          </a:p>
        </p:txBody>
      </p:sp>
      <p:pic>
        <p:nvPicPr>
          <p:cNvPr id="14" name="Picture 13">
            <a:extLst>
              <a:ext uri="{FF2B5EF4-FFF2-40B4-BE49-F238E27FC236}">
                <a16:creationId xmlns:a16="http://schemas.microsoft.com/office/drawing/2014/main" id="{BC4175B4-B0DE-28AE-9D7B-03D8EC688EC3}"/>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454F87A8-0424-9DB0-A25F-9625D66C8735}"/>
              </a:ext>
            </a:extLst>
          </p:cNvPr>
          <p:cNvSpPr txBox="1"/>
          <p:nvPr/>
        </p:nvSpPr>
        <p:spPr>
          <a:xfrm>
            <a:off x="755576" y="1133747"/>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Liana joined Fiona Stanley Hospital as one of the first Aboriginal Health Practitioners only 18 months ago and has already become a standout example of compassionate, culturally safe care. She consistently treats every patient with kindness, respect and dignity, communicating with warmth and clarity. A defining moment was her support for an Aboriginal patient needing open‑heart surgery. Seeing the patient’s fear, Liana created a personalised, culturally appropriate resource to explain the procedure. When the patient worried about not having anyone she trusted in theatre, Liana arranged to be present and was there when the patient woke, offering comfort and reassurance. This patient still returns to visit her - clear evidence of Liana’s lasting impact. Liana’s empathy, advocacy and proactive action make her truly deserving of a compassion award.</a:t>
            </a:r>
          </a:p>
        </p:txBody>
      </p:sp>
    </p:spTree>
    <p:extLst>
      <p:ext uri="{BB962C8B-B14F-4D97-AF65-F5344CB8AC3E}">
        <p14:creationId xmlns:p14="http://schemas.microsoft.com/office/powerpoint/2010/main" val="1583154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5D5F5-E47B-1260-2E0A-5811EB796DE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9BCF6D-94FE-3E63-A8B9-C0164D376A2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CFE36E3-1C1F-EA5B-8E5C-C52A3E1E280C}"/>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36AA4FD-216E-0396-C9C5-D3736150D73D}"/>
              </a:ext>
            </a:extLst>
          </p:cNvPr>
          <p:cNvSpPr txBox="1"/>
          <p:nvPr/>
        </p:nvSpPr>
        <p:spPr>
          <a:xfrm>
            <a:off x="572388" y="27400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Sharon – Clinical Nurse Consultant</a:t>
            </a:r>
          </a:p>
        </p:txBody>
      </p:sp>
      <p:pic>
        <p:nvPicPr>
          <p:cNvPr id="14" name="Picture 13">
            <a:extLst>
              <a:ext uri="{FF2B5EF4-FFF2-40B4-BE49-F238E27FC236}">
                <a16:creationId xmlns:a16="http://schemas.microsoft.com/office/drawing/2014/main" id="{47FE7F2B-E970-5CA4-C56F-2BC891FCFCF8}"/>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10F214DC-A268-3F97-F7C1-E64703834A32}"/>
              </a:ext>
            </a:extLst>
          </p:cNvPr>
          <p:cNvSpPr txBox="1"/>
          <p:nvPr/>
        </p:nvSpPr>
        <p:spPr>
          <a:xfrm>
            <a:off x="755576" y="1133747"/>
            <a:ext cx="734481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Sharon's commitment needs to be appreciated well and beyond. She is always helping everyone! Sharon is the backbone of the Lung Department. We need to clone her. She trains her staff with patience and supports when required. Sharon has a holistic approach towards the patients and provide support to patients and family beyond her capacity. One of her patients reflects: “Sharon is always there if I need to know anything, and she always had a kind word”. Sharon spends extra hours to keep the department run without any complaints. Sharon is very professional, flexible and approachable. Sharon's non-judgemental approach towards staff members and patients make us feel to work as best as possible for the department. Sharon is a great role model for so many nurses.</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1649290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E5AE9-09D0-8256-5317-7C9F8C7ED4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2A7591A-3C84-E83F-EB09-6AA92B5749B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1F40CC6-8E0D-0DC2-C8E2-E3F010025056}"/>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703F00B-203A-6F4E-D20D-7E41E1C31178}"/>
              </a:ext>
            </a:extLst>
          </p:cNvPr>
          <p:cNvSpPr txBox="1"/>
          <p:nvPr/>
        </p:nvSpPr>
        <p:spPr>
          <a:xfrm>
            <a:off x="467544" y="323562"/>
            <a:ext cx="8388424" cy="5693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Natalie – Clinical Nurse 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pic>
        <p:nvPicPr>
          <p:cNvPr id="14" name="Picture 13">
            <a:extLst>
              <a:ext uri="{FF2B5EF4-FFF2-40B4-BE49-F238E27FC236}">
                <a16:creationId xmlns:a16="http://schemas.microsoft.com/office/drawing/2014/main" id="{6A887205-C0D1-3FC8-4E4E-73BD617F8C0B}"/>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5B31533C-D467-47D8-BB92-24B09BC708E4}"/>
              </a:ext>
            </a:extLst>
          </p:cNvPr>
          <p:cNvSpPr txBox="1"/>
          <p:nvPr/>
        </p:nvSpPr>
        <p:spPr>
          <a:xfrm>
            <a:off x="755576" y="1133747"/>
            <a:ext cx="7344816"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Natalie shows exemplary care, compassion and respect with all people, especially those facing the challenges of their end of life, their families and carers. She makes a point of getting to know the people in her care, their fears, vulnerabilities and concerns for their loved ones. During highly emotional times of shock, denial, anger and depression, she remains a stable presence for people, patiently treating even the most challenging with dignity. She is a source of comfort and hope. It is not unusual for Natalie to visit with a dying patient during her ‘tea break’ or on her way home, especially if the person is alone. She may just sit in silence.</a:t>
            </a:r>
          </a:p>
        </p:txBody>
      </p:sp>
    </p:spTree>
    <p:extLst>
      <p:ext uri="{BB962C8B-B14F-4D97-AF65-F5344CB8AC3E}">
        <p14:creationId xmlns:p14="http://schemas.microsoft.com/office/powerpoint/2010/main" val="950428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4CAB5-16BE-BEA5-DE79-7EFB6182677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F6CBCF-A709-03D5-8D39-DD593A6E726C}"/>
              </a:ext>
            </a:extLst>
          </p:cNvPr>
          <p:cNvSpPr>
            <a:spLocks noGrp="1"/>
          </p:cNvSpPr>
          <p:nvPr>
            <p:ph type="title"/>
          </p:nvPr>
        </p:nvSpPr>
        <p:spPr>
          <a:xfrm>
            <a:off x="2987824" y="2139702"/>
            <a:ext cx="5601077" cy="1368152"/>
          </a:xfrm>
        </p:spPr>
        <p:txBody>
          <a:bodyPr>
            <a:noAutofit/>
          </a:bodyPr>
          <a:lstStyle/>
          <a:p>
            <a:pPr algn="ctr">
              <a:spcAft>
                <a:spcPts val="600"/>
              </a:spcAft>
            </a:pPr>
            <a:r>
              <a:rPr lang="en-AU" sz="6500" b="1" dirty="0"/>
              <a:t>FSH</a:t>
            </a:r>
            <a:br>
              <a:rPr lang="en-AU" sz="6500" b="1" dirty="0"/>
            </a:br>
            <a:r>
              <a:rPr lang="en-AU" sz="6500" b="1" dirty="0"/>
              <a:t>NOMINEES</a:t>
            </a:r>
          </a:p>
        </p:txBody>
      </p:sp>
      <p:sp>
        <p:nvSpPr>
          <p:cNvPr id="4" name="TextBox 3">
            <a:extLst>
              <a:ext uri="{FF2B5EF4-FFF2-40B4-BE49-F238E27FC236}">
                <a16:creationId xmlns:a16="http://schemas.microsoft.com/office/drawing/2014/main" id="{C6E33FBB-A1B9-11FA-B673-0C5D7453E5B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2BD3F7B4-7EAA-426F-D463-036854AD0F19}"/>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9A6B1CE-10A9-04F1-22A0-01EF9C3C341D}"/>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815F105-8EC5-8DAA-1313-C76B7F9811A5}"/>
              </a:ext>
            </a:extLst>
          </p:cNvPr>
          <p:cNvPicPr>
            <a:picLocks noChangeAspect="1"/>
          </p:cNvPicPr>
          <p:nvPr/>
        </p:nvPicPr>
        <p:blipFill>
          <a:blip r:embed="rId3"/>
          <a:stretch>
            <a:fillRect/>
          </a:stretch>
        </p:blipFill>
        <p:spPr>
          <a:xfrm>
            <a:off x="-108520" y="1347614"/>
            <a:ext cx="3638299" cy="3240360"/>
          </a:xfrm>
          <a:prstGeom prst="rect">
            <a:avLst/>
          </a:prstGeom>
        </p:spPr>
      </p:pic>
    </p:spTree>
    <p:extLst>
      <p:ext uri="{BB962C8B-B14F-4D97-AF65-F5344CB8AC3E}">
        <p14:creationId xmlns:p14="http://schemas.microsoft.com/office/powerpoint/2010/main" val="2990310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D9064-BB29-8B48-1881-9CF2CCD9DB3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D170DD-7708-E6D5-69C3-F6D8CA8595FB}"/>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454E4DCB-2335-F330-2D24-9919A1312E88}"/>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D28423A-81CD-31EB-0E24-A4F6EDE91D58}"/>
              </a:ext>
            </a:extLst>
          </p:cNvPr>
          <p:cNvSpPr txBox="1"/>
          <p:nvPr/>
        </p:nvSpPr>
        <p:spPr>
          <a:xfrm>
            <a:off x="750174" y="292345"/>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Allison - Consultant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E117CCE0-23F4-E28B-600D-B1805932AE30}"/>
              </a:ext>
            </a:extLst>
          </p:cNvPr>
          <p:cNvSpPr txBox="1"/>
          <p:nvPr/>
        </p:nvSpPr>
        <p:spPr>
          <a:xfrm>
            <a:off x="755576" y="1133747"/>
            <a:ext cx="7344816"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Allison is a wonderful haematologist who treats colleagues and patients with the utmost respect and care. She goes above and beyond in the care of her patients and their families, ensuring they receive the best care in terms of evidence-based medicine but always with kindness and compassion.</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3112845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2241F-D30C-3799-64F9-A19725C772D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B0AA28B-CFE5-6B45-6083-9FA49338237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FFA1CC9-993D-4BDD-6FE0-DEC29B2AEC3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4C4E58A-1983-3170-7CBC-71AA18A0E1C8}"/>
              </a:ext>
            </a:extLst>
          </p:cNvPr>
          <p:cNvSpPr txBox="1"/>
          <p:nvPr/>
        </p:nvSpPr>
        <p:spPr>
          <a:xfrm>
            <a:off x="755576" y="32338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Anna – Senior Social Worker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022E6B5C-C0B6-1AFF-B8A9-0A03D0FD2BBF}"/>
              </a:ext>
            </a:extLst>
          </p:cNvPr>
          <p:cNvSpPr txBox="1"/>
          <p:nvPr/>
        </p:nvSpPr>
        <p:spPr>
          <a:xfrm>
            <a:off x="755576" y="1133747"/>
            <a:ext cx="7344816"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Anna consistently provides care, support, and advocacy for vulnerable children and families in the paediatric department. She brings heart, practicality and respect to all of her work and interactions. Anna also supports the team with difficult situations and is always a fountain of wisdom and experience. Anna bridges communication difficulties with families who have a mistrust of services and systems because of her openness, honesty and respect, and is a role model for all of those who work with her in how treating people with dignity and compassion best supports their healthcare needs.</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3177246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99109-FC52-16CE-A149-2CA11102FD1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BA7E6A-FCC1-49C3-14E5-AD32E0170D8A}"/>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05577C5-7AFF-5FB2-2630-1C9F89FEBB7B}"/>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277282A-12F5-EF6F-F2AC-0AB05F4319E6}"/>
              </a:ext>
            </a:extLst>
          </p:cNvPr>
          <p:cNvSpPr txBox="1"/>
          <p:nvPr/>
        </p:nvSpPr>
        <p:spPr>
          <a:xfrm>
            <a:off x="648072" y="297444"/>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Antoinette – Senior Social Worker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DC60136F-02D9-755F-AC4A-DA0B64538061}"/>
              </a:ext>
            </a:extLst>
          </p:cNvPr>
          <p:cNvSpPr txBox="1"/>
          <p:nvPr/>
        </p:nvSpPr>
        <p:spPr>
          <a:xfrm>
            <a:off x="755576" y="1133747"/>
            <a:ext cx="7344816"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Antoinette treats clients with dignity and respect. Antionette has supported several clients in the community to transition from children to adult services. She actively listens to their concerns, shows empathy and advocacy to ensure the transition is as smooth as possible. Antoinette understands that this is an important part of the client’s life journey and asks what matters to them, their goals and then utilises other disciplines in the service when needed to assist in providing the best advice to achieve their goals. Antoinette also supports many clients to navigate the changes to funding sources such as NDIS.</a:t>
            </a:r>
          </a:p>
        </p:txBody>
      </p:sp>
    </p:spTree>
    <p:extLst>
      <p:ext uri="{BB962C8B-B14F-4D97-AF65-F5344CB8AC3E}">
        <p14:creationId xmlns:p14="http://schemas.microsoft.com/office/powerpoint/2010/main" val="9712193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E23C-030C-366E-5BC8-3C5CBFB5F35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2064DB3-AB82-BDC6-BEFA-CE7C26669B78}"/>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CB0CA07-6C5A-F315-2D89-6F289B493DA7}"/>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6740259-AD50-166B-BF69-B842B1ED9059}"/>
              </a:ext>
            </a:extLst>
          </p:cNvPr>
          <p:cNvSpPr txBox="1"/>
          <p:nvPr/>
        </p:nvSpPr>
        <p:spPr>
          <a:xfrm>
            <a:off x="539552" y="162065"/>
            <a:ext cx="849115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400" b="1" dirty="0">
                <a:solidFill>
                  <a:prstClr val="white"/>
                </a:solidFill>
                <a:latin typeface="Lucida Calligraphy" panose="03010101010101010101" pitchFamily="66" charset="0"/>
                <a:cs typeface="Dreaming Outloud Script Pro" panose="020F0502020204030204" pitchFamily="66" charset="0"/>
              </a:rPr>
              <a:t>   Cheryl - Advanced Skills Enrolled Nurse </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2400" b="1" dirty="0">
                <a:solidFill>
                  <a:prstClr val="white"/>
                </a:solidFill>
                <a:latin typeface="Lucida Calligraphy" panose="03010101010101010101" pitchFamily="66" charset="0"/>
                <a:cs typeface="Dreaming Outloud Script Pro" panose="020F0502020204030204" pitchFamily="66" charset="0"/>
              </a:rPr>
              <a:t>			&amp; Ward Clerk</a:t>
            </a:r>
            <a:endParaRPr kumimoji="0" lang="en-AU" sz="24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9A5CC0B3-3A8F-751E-8B31-5BBFBD14676F}"/>
              </a:ext>
            </a:extLst>
          </p:cNvPr>
          <p:cNvSpPr txBox="1"/>
          <p:nvPr/>
        </p:nvSpPr>
        <p:spPr>
          <a:xfrm>
            <a:off x="809328" y="898756"/>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Cheryl is our ward clerk and the backbone of this ward. She consistently goes above and beyond to ensure that patients and visitors feel welcomed, listened to, and supported from the moment they enter the ward. Cheryl is instrumental in coordinating patient transport. Her attention to detail and strong communication with multidisciplinary teams enable patient flow to seamlessly occur. Cheryl also plays a pivotal role in fostering connection and community within our service. As the key organiser of the Acquired Brain Injury annual Patient and Family Christmas Party she thoughtfully coordinates invitations to previous patients and families; providing a meaningful opportunity for families to connect. She is in a league of her own with how she can run this place with her eyes closed and still find the time to help everyone around her. We appreciate everything that she does for us every single day. She makes the ward experience a better place for staff and consumers.</a:t>
            </a:r>
          </a:p>
        </p:txBody>
      </p:sp>
    </p:spTree>
    <p:extLst>
      <p:ext uri="{BB962C8B-B14F-4D97-AF65-F5344CB8AC3E}">
        <p14:creationId xmlns:p14="http://schemas.microsoft.com/office/powerpoint/2010/main" val="3076908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E598B-B350-6A18-EC61-C47E045ACEF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88276C3-2605-5776-B44C-8410CE5554C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4EA3FEB-6188-A97D-D597-4296A17E345D}"/>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32ACB7C-EF43-329E-1AFD-48FCC295C7A9}"/>
              </a:ext>
            </a:extLst>
          </p:cNvPr>
          <p:cNvSpPr txBox="1"/>
          <p:nvPr/>
        </p:nvSpPr>
        <p:spPr>
          <a:xfrm>
            <a:off x="755576" y="290443"/>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Claire – Nurse Director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2A079927-7821-8F2B-229A-079E0F0B2ED9}"/>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When she joined our service, she made a deliberate choice to spend time on the ward working alongside nurses. By walking the floor, engaging with staff and observing daily practice, she gained meaningful insight into the realities of frontline care. This approach demonstrated integrity, respect and quickly built trust within the nursing team. Having shared these experiences, she responds to escalated concerns with empathy and understanding, fostering a culture where staff feel supported, valued and empowered to advocate for patients. Her compassion is equally evident in her approach to patient care. She refers to long stay patients by name, ensuring individuals are recognised as people rather than numbers. On Ward B9 South, she formed a genuine connection with an extended stay patient, engaging them in activities that enriched their experience. She is now establishing activity kits to support meaningful engagement across wards.</a:t>
            </a:r>
          </a:p>
        </p:txBody>
      </p:sp>
    </p:spTree>
    <p:extLst>
      <p:ext uri="{BB962C8B-B14F-4D97-AF65-F5344CB8AC3E}">
        <p14:creationId xmlns:p14="http://schemas.microsoft.com/office/powerpoint/2010/main" val="959812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A1FC1-BFC8-BAD4-3346-1BDD7883752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769B84-7FC4-7F7A-6DD0-3E3B614287AC}"/>
              </a:ext>
            </a:extLst>
          </p:cNvPr>
          <p:cNvSpPr/>
          <p:nvPr/>
        </p:nvSpPr>
        <p:spPr>
          <a:xfrm>
            <a:off x="467544" y="137278"/>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5B5C995-2B10-F1E0-C4A5-F7A970F6BFF0}"/>
              </a:ext>
            </a:extLst>
          </p:cNvPr>
          <p:cNvSpPr txBox="1"/>
          <p:nvPr/>
        </p:nvSpPr>
        <p:spPr>
          <a:xfrm>
            <a:off x="467543" y="162065"/>
            <a:ext cx="8107899"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81659FCE-1ABF-95E2-9042-CAE5B78E2818}"/>
              </a:ext>
            </a:extLst>
          </p:cNvPr>
          <p:cNvSpPr txBox="1"/>
          <p:nvPr/>
        </p:nvSpPr>
        <p:spPr>
          <a:xfrm>
            <a:off x="755576" y="1041384"/>
            <a:ext cx="7344816"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Daniel is well known to everyone as being dependable, compassionate, knowledgeable, understanding and takes action to support his staff member needs.</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A3EDB40-0C19-79E5-EF87-7F94F45025FC}"/>
              </a:ext>
            </a:extLst>
          </p:cNvPr>
          <p:cNvSpPr txBox="1"/>
          <p:nvPr/>
        </p:nvSpPr>
        <p:spPr>
          <a:xfrm>
            <a:off x="568557" y="269786"/>
            <a:ext cx="7934261"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Daniel - Training &amp; Quality Officer</a:t>
            </a:r>
          </a:p>
        </p:txBody>
      </p:sp>
    </p:spTree>
    <p:extLst>
      <p:ext uri="{BB962C8B-B14F-4D97-AF65-F5344CB8AC3E}">
        <p14:creationId xmlns:p14="http://schemas.microsoft.com/office/powerpoint/2010/main" val="2901951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2CF66-A7FA-0B4F-D5C5-7489D89B26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AB39815-E531-97B7-CD37-73EFA8FFBC04}"/>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031203E-085F-6C03-108D-02A2DD969C6F}"/>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B6365C86-112C-0C16-A743-9BF94565AFBD}"/>
              </a:ext>
            </a:extLst>
          </p:cNvPr>
          <p:cNvSpPr txBox="1"/>
          <p:nvPr/>
        </p:nvSpPr>
        <p:spPr>
          <a:xfrm>
            <a:off x="628858"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Danielle – Clinical Nurse Specialist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578D9481-65E0-6DA2-BE7A-BB80EB1A064F}"/>
              </a:ext>
            </a:extLst>
          </p:cNvPr>
          <p:cNvSpPr txBox="1"/>
          <p:nvPr/>
        </p:nvSpPr>
        <p:spPr>
          <a:xfrm>
            <a:off x="755576" y="1078406"/>
            <a:ext cx="7416824"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Danielle has worked as our colorectal cancer nurse specialist for over a decade. Her main role is to support patients through the diagnostic and treatment pathway acting as the patients advocate throughout their cancer journey. Danielle goes above and beyond this aspect of her job description. She not only guides them through the complex journey, but has developed close ties with radiology, oncology and radiation oncology departments to ensure patients never have to wait for their scans and or treatment. Her ability to explain complex procedures in clear, understandable terms and to anticipate what the patients might need before they even ask, shows her real dedication to patient‑centred care.</a:t>
            </a:r>
          </a:p>
        </p:txBody>
      </p:sp>
    </p:spTree>
    <p:extLst>
      <p:ext uri="{BB962C8B-B14F-4D97-AF65-F5344CB8AC3E}">
        <p14:creationId xmlns:p14="http://schemas.microsoft.com/office/powerpoint/2010/main" val="112705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03F31-4312-92FA-181E-A52BA586E61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FE2937-2197-EAEE-A0AD-A7485EB6669E}"/>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41B66C9-54C6-6CB3-851B-80E8F71598D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6DA0CD9-E359-6D4D-C416-EA5E24658326}"/>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David – Clinical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555C22A1-F83F-7EF4-6C6E-C82A4097B7B0}"/>
              </a:ext>
            </a:extLst>
          </p:cNvPr>
          <p:cNvSpPr txBox="1"/>
          <p:nvPr/>
        </p:nvSpPr>
        <p:spPr>
          <a:xfrm>
            <a:off x="755576" y="1041384"/>
            <a:ext cx="734481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David has worked in our service for over 7 years and consistently goes above and beyond for all his clients, ensuring they are provided timely specialist advice, treated with respect and compassion. I have received many compliments from clients, their family members and community service providers regarding his spinal knowledge, dedication, collaboration, thoughtfulness, providing information in an easy-to-understand manner and taking the time to listen to their concerns whilst actively trying to find solutions. David also demonstrates these qualities in the team setting, always willing to support new staff members and working collaboratively with the rest of the interdisciplinary team.</a:t>
            </a:r>
          </a:p>
        </p:txBody>
      </p:sp>
    </p:spTree>
    <p:extLst>
      <p:ext uri="{BB962C8B-B14F-4D97-AF65-F5344CB8AC3E}">
        <p14:creationId xmlns:p14="http://schemas.microsoft.com/office/powerpoint/2010/main" val="1536128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22A8E-1EE7-CD5A-1FD5-22393682753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0C54BB-ED78-7D61-9F70-3BD07A57177E}"/>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3900ECF8-9376-B15D-D4D4-27427961578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D545177-D0B9-4F71-49EE-125A908D5EE4}"/>
              </a:ext>
            </a:extLst>
          </p:cNvPr>
          <p:cNvSpPr txBox="1"/>
          <p:nvPr/>
        </p:nvSpPr>
        <p:spPr>
          <a:xfrm>
            <a:off x="648072" y="311086"/>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Erica – Clinical Nurse Consultant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975FBA87-0640-2A9C-634A-5F5F5869014A}"/>
              </a:ext>
            </a:extLst>
          </p:cNvPr>
          <p:cNvSpPr txBox="1"/>
          <p:nvPr/>
        </p:nvSpPr>
        <p:spPr>
          <a:xfrm>
            <a:off x="755576" y="1041384"/>
            <a:ext cx="7344816"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Erica is an amazing Clinical Nurse Consultant that implemented a unique urology nurse lead clinic. Her dedication to patients and staff is outstanding. She cares of improving the urology service and is very approachable to medical and nursing staff. She represents for me a role model to follow as she is a compassionate, respectful leader who promotes positive culture within the team and encourages her team to reach their goals.</a:t>
            </a:r>
          </a:p>
        </p:txBody>
      </p:sp>
    </p:spTree>
    <p:extLst>
      <p:ext uri="{BB962C8B-B14F-4D97-AF65-F5344CB8AC3E}">
        <p14:creationId xmlns:p14="http://schemas.microsoft.com/office/powerpoint/2010/main" val="3538136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77204-EF0E-F510-9894-03A47C4C2D7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BAF799B-E1A6-E83D-3F54-3409EADEC16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740A9E4-9E12-7D85-9B55-A297C504D545}"/>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335A1F1-B316-8569-B3D8-36203CA14B5C}"/>
              </a:ext>
            </a:extLst>
          </p:cNvPr>
          <p:cNvSpPr txBox="1"/>
          <p:nvPr/>
        </p:nvSpPr>
        <p:spPr>
          <a:xfrm>
            <a:off x="618978"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Gemma - Clinical Nurse Specialist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9C3DE0B6-8D7D-E377-A6B2-68621A607491}"/>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Gemma has stepped into the role of CNS of Cardiothoracic theatres for about two years. This was the first time this role has been created in theatres. Gemma has been consistently demonstrating compassion, dedication and leadership and made a significant difference in the Cardiothoracic workflow. Gemma is approachable, showing kindness and deeply supportive of both staff and patients and possesses excellent clinical expertise and leadership skills and works beyond her hours to coordinate seamless Cardiothoracic care to our patients. Gemma has played a pivotal role in establishing Robotic surgery for cardiothoracic, showing vision and commitment to advancing patient care. She is always present for staff and clinicians, going above and beyond her role to ensure smooth workflow and high standards of care. Her calm and friendly nature and genuine concern for others make her truly deserving the compassionate care award.</a:t>
            </a:r>
          </a:p>
        </p:txBody>
      </p:sp>
    </p:spTree>
    <p:extLst>
      <p:ext uri="{BB962C8B-B14F-4D97-AF65-F5344CB8AC3E}">
        <p14:creationId xmlns:p14="http://schemas.microsoft.com/office/powerpoint/2010/main" val="1513063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D0F92-15C9-961D-807B-DD0132A4A95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ED009DC-E3AA-27F0-0E71-8AC1A89225E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B21511B-7AF6-90A9-5246-353D37105D29}"/>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908871B-C063-08C1-4806-85044B88F92B}"/>
              </a:ext>
            </a:extLst>
          </p:cNvPr>
          <p:cNvSpPr txBox="1"/>
          <p:nvPr/>
        </p:nvSpPr>
        <p:spPr>
          <a:xfrm>
            <a:off x="673313" y="29677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Georgia – Allied Health Assistant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7C882665-3906-7B25-4490-3DF7DB353717}"/>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Our service has been drastically understaffed over the last 6 months. Despite having her own ward and responsibilities to complete, Gia has spread herself around the multiple wards to assist in covering for the gaps that are present within our staff. She is always willing to give her time and effort wherever needed and does not complain about it. She understands the needs of the patients, and despite having a very busy schedule, she takes the time to care for each and every one of them. She also ensures that all members of her team are being supported, by reaching out regularly and offering a helping hand if anyone needs it. For me personally, I have been struggling with the staffing deficit on Ward 8 of </a:t>
            </a:r>
            <a:r>
              <a:rPr kumimoji="0" lang="en-AU" b="0" i="0" u="none" strike="noStrike" kern="1200" cap="none" spc="0" normalizeH="0" baseline="0" noProof="0" dirty="0" err="1">
                <a:ln>
                  <a:noFill/>
                </a:ln>
                <a:solidFill>
                  <a:srgbClr val="5A2476"/>
                </a:solidFill>
                <a:effectLst/>
                <a:uLnTx/>
                <a:uFillTx/>
                <a:latin typeface="Aptos Narrow" panose="020B0004020202020204" pitchFamily="34" charset="0"/>
                <a:cs typeface="Arial" panose="020B0604020202020204" pitchFamily="34" charset="0"/>
              </a:rPr>
              <a:t>Medihotel</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Gia has jumped in seamlessly to assist me in running my groups and seeing patients on my caseload to ensure that I do not burn out. She has also advocated on our behalf to ensure that we are being treated fairly within the service.</a:t>
            </a:r>
          </a:p>
        </p:txBody>
      </p:sp>
    </p:spTree>
    <p:extLst>
      <p:ext uri="{BB962C8B-B14F-4D97-AF65-F5344CB8AC3E}">
        <p14:creationId xmlns:p14="http://schemas.microsoft.com/office/powerpoint/2010/main" val="1919175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2DA9A-B633-B3E3-2300-EBD7C7D8674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81F548-3632-53BB-B499-B5078FA76394}"/>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035BCB74-C2BB-EFAF-3494-859EDB283ED4}"/>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50CA1E5-15E3-3FBC-E762-EFB0ADD1D077}"/>
              </a:ext>
            </a:extLst>
          </p:cNvPr>
          <p:cNvSpPr txBox="1"/>
          <p:nvPr/>
        </p:nvSpPr>
        <p:spPr>
          <a:xfrm>
            <a:off x="734544"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Gideon - Registered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C4E00C23-8957-9DA1-153E-51D90754DA48}"/>
              </a:ext>
            </a:extLst>
          </p:cNvPr>
          <p:cNvSpPr txBox="1"/>
          <p:nvPr/>
        </p:nvSpPr>
        <p:spPr>
          <a:xfrm>
            <a:off x="755576" y="1041384"/>
            <a:ext cx="734481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Gideon looked after my partner who came to ED for sudden abdominal pain. We had some painkillers while waiting but it barely worked. Once we got into the bay and was assessed by Gideon, he quickly went to ask the doctor to give us some stronger for the pain, which really worked! He told my partner it's ok to have pain and ask for painkillers and not to be stoic, very warm and encouraging. He was also knowledgeable and knew what he was doing - after some assessment, he thought it could be appendicitis, which was later confirmed by the doctors. He was smiley and calm the entire time, always came to check my partner up, and particularly offered medical certificate that we almost forgot to ask! He explained everything in detail and showed great knowledge compassion and professionalism.</a:t>
            </a:r>
          </a:p>
        </p:txBody>
      </p:sp>
    </p:spTree>
    <p:extLst>
      <p:ext uri="{BB962C8B-B14F-4D97-AF65-F5344CB8AC3E}">
        <p14:creationId xmlns:p14="http://schemas.microsoft.com/office/powerpoint/2010/main" val="2325960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B940-3C6D-BFBD-4C69-925682FBD81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4FACC16-1DD7-37DB-A77C-E9D9CB975B68}"/>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7AC57F5-8804-31DE-1F75-65D16E69DD42}"/>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1237BE7-02C7-8FED-3B1F-CDF2D6A366E4}"/>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Heather – Outpatient Clerk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7DCFC319-77BF-10D5-CDA5-9BC74376A91E}"/>
              </a:ext>
            </a:extLst>
          </p:cNvPr>
          <p:cNvSpPr txBox="1"/>
          <p:nvPr/>
        </p:nvSpPr>
        <p:spPr>
          <a:xfrm>
            <a:off x="755576" y="1041384"/>
            <a:ext cx="734481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Heather is a compassionate ward clerk in our busy maternal </a:t>
            </a:r>
            <a:r>
              <a:rPr kumimoji="0" lang="en-AU" b="0" i="0" u="none" strike="noStrike" kern="1200" cap="none" spc="0" normalizeH="0" baseline="0" noProof="0" dirty="0" err="1">
                <a:ln>
                  <a:noFill/>
                </a:ln>
                <a:solidFill>
                  <a:srgbClr val="5A2476"/>
                </a:solidFill>
                <a:effectLst/>
                <a:uLnTx/>
                <a:uFillTx/>
                <a:latin typeface="Aptos Narrow" panose="020B0004020202020204" pitchFamily="34" charset="0"/>
                <a:cs typeface="Arial" panose="020B0604020202020204" pitchFamily="34" charset="0"/>
              </a:rPr>
              <a:t>fetal</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assessment unit and always goes above and beyond to support the patients and staff. Recently Heather escalated concerns to maternity management regarding a patient who had left prior to being reviewed. Heather was concerned regarding the implications for the pregnant woman. The midwifery manager reviewed the patient notes and identified that the patient was high risk and called the woman to come in. On arrival the patient was admitted to ICU. Heathers recognition and escalation lead to safe patient care. Heather always displays the values of SMHS and is a very knowledgeable ward clerk who knows her scope well and can identify need for escalation.</a:t>
            </a:r>
          </a:p>
        </p:txBody>
      </p:sp>
    </p:spTree>
    <p:extLst>
      <p:ext uri="{BB962C8B-B14F-4D97-AF65-F5344CB8AC3E}">
        <p14:creationId xmlns:p14="http://schemas.microsoft.com/office/powerpoint/2010/main" val="502871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6E815-C343-1542-8EAF-B78637B6B1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FE4A16-90E6-1C4E-3B31-1E5DDB49758F}"/>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D8972AF1-B763-BC10-EABF-35D6EF8E6B42}"/>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8BC32E17-54B8-0C85-A294-C0B2C62193C8}"/>
              </a:ext>
            </a:extLst>
          </p:cNvPr>
          <p:cNvSpPr txBox="1"/>
          <p:nvPr/>
        </p:nvSpPr>
        <p:spPr>
          <a:xfrm>
            <a:off x="467544" y="323562"/>
            <a:ext cx="8388424"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600" b="1" dirty="0">
                <a:solidFill>
                  <a:prstClr val="white"/>
                </a:solidFill>
                <a:latin typeface="Lucida Calligraphy" panose="03010101010101010101" pitchFamily="66" charset="0"/>
                <a:cs typeface="Dreaming Outloud Script Pro" panose="020F0502020204030204" pitchFamily="66" charset="0"/>
              </a:rPr>
              <a:t>Jacinta - Advanced Skills Enrolled Nurse</a:t>
            </a:r>
            <a:endParaRPr kumimoji="0" lang="en-AU" sz="26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C76BD26C-D303-56E8-783C-2245A3E6EAFD}"/>
              </a:ext>
            </a:extLst>
          </p:cNvPr>
          <p:cNvSpPr txBox="1"/>
          <p:nvPr/>
        </p:nvSpPr>
        <p:spPr>
          <a:xfrm>
            <a:off x="755576" y="1041384"/>
            <a:ext cx="734481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Jacinta is an ASEN on OPC who establishes strong interpersonal relationships with patients, their family members and the nursing team. She constantly advocates for her patients. When challenges arise within the clinic, she will calmy re-asses to find a solution. Jacinta teaches students with patience and clarification making sure that they understand the rationale. She is compassionate and makes a positive impact with those around her.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Jacinta is hardworking and diligent. Her commitment and passion for patient care is greatly appreciated by patients and team members. She is always happy to share her knowledge especially in chronic wound care. Her rapport and relationship with her clients and family greatly enhances their care.</a:t>
            </a:r>
          </a:p>
        </p:txBody>
      </p:sp>
    </p:spTree>
    <p:extLst>
      <p:ext uri="{BB962C8B-B14F-4D97-AF65-F5344CB8AC3E}">
        <p14:creationId xmlns:p14="http://schemas.microsoft.com/office/powerpoint/2010/main" val="1148621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5D359-2C06-5BC4-4A2A-B4AB1A2BC4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DEF6FC-E12A-D47E-D9A0-320E9749043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E8159D3-2CA2-6246-0666-132284E75B4F}"/>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6BCFE50-4AF5-7A3A-3563-2BAA9F2FD5F6}"/>
              </a:ext>
            </a:extLst>
          </p:cNvPr>
          <p:cNvSpPr txBox="1"/>
          <p:nvPr/>
        </p:nvSpPr>
        <p:spPr>
          <a:xfrm>
            <a:off x="755576" y="303257"/>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Jee-Yun - Consultant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950FA7DC-217C-52A2-4ADA-FF455E44B4D5}"/>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AU" dirty="0">
                <a:solidFill>
                  <a:srgbClr val="5A2476"/>
                </a:solidFill>
                <a:latin typeface="Aptos Narrow" panose="020B0004020202020204" pitchFamily="34" charset="0"/>
                <a:cs typeface="Arial" panose="020B0604020202020204" pitchFamily="34" charset="0"/>
              </a:rPr>
              <a:t>Dr </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Jee-Yun works tirelessly to improve access and quality care for special needs and highly complex patients who cannot access dental care in the local community. She has showed compassion to many patients and their families and is the second specialist in her field to work at FSH. She has managed to expand the department, secure regular theatre sessions at both FSH and FH, train general dentists, and create systems and structures to streamline care. Dr Jee-Yun also personally sees many patients who have cognitive impairments, are going through oncology treatment, have severe haematological illnesses and with a range of other complex issues with warmth and understanding. Her passion has led the department to grow which has been unprecedented as the demand grows for special needs and medically complex patients. I constantly see her work after hours and she does not ask for recognition. She also compassionately cares for her staff and is approachable.</a:t>
            </a:r>
          </a:p>
        </p:txBody>
      </p:sp>
    </p:spTree>
    <p:extLst>
      <p:ext uri="{BB962C8B-B14F-4D97-AF65-F5344CB8AC3E}">
        <p14:creationId xmlns:p14="http://schemas.microsoft.com/office/powerpoint/2010/main" val="10798522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2F140-1069-AA3F-D41A-9BDD79A81F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1DCA95-D683-978A-AA8C-6DBBDBAE5DCB}"/>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180C2C9-C742-105C-FF64-FC3E358DE1A7}"/>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0E68EA0-5D19-3763-C210-AAED50B18541}"/>
              </a:ext>
            </a:extLst>
          </p:cNvPr>
          <p:cNvSpPr txBox="1"/>
          <p:nvPr/>
        </p:nvSpPr>
        <p:spPr>
          <a:xfrm>
            <a:off x="755576" y="323562"/>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Jessica – Nurse Unit Manager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A3A1A0C0-2F04-FD3A-6AF7-BDFC52F99574}"/>
              </a:ext>
            </a:extLst>
          </p:cNvPr>
          <p:cNvSpPr txBox="1"/>
          <p:nvPr/>
        </p:nvSpPr>
        <p:spPr>
          <a:xfrm>
            <a:off x="755576" y="1041384"/>
            <a:ext cx="7344816" cy="64633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As a Nurse Unit Manager she supports her staff members, offering guidance, mentorship and compassion.</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1597142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6626-661E-D02B-E5A1-0CAD5A0B9C7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60471F4-C0A7-23C2-4952-18417F631388}"/>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0F27EB8F-FAAD-14A4-30D2-B254E2601058}"/>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AD9D7D2-AC98-A6F9-FCF0-16A969ACB6E3}"/>
              </a:ext>
            </a:extLst>
          </p:cNvPr>
          <p:cNvSpPr txBox="1"/>
          <p:nvPr/>
        </p:nvSpPr>
        <p:spPr>
          <a:xfrm>
            <a:off x="791688" y="231314"/>
            <a:ext cx="813628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000" b="1" i="0" u="none" strike="noStrike" kern="1200" cap="none" spc="0" normalizeH="0" baseline="0" noProof="0" dirty="0" err="1">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Johna</a:t>
            </a:r>
            <a:r>
              <a:rPr kumimoji="0" lang="en-AU" sz="4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Registered Nurse </a:t>
            </a:r>
          </a:p>
        </p:txBody>
      </p:sp>
      <p:sp>
        <p:nvSpPr>
          <p:cNvPr id="2" name="TextBox 1">
            <a:extLst>
              <a:ext uri="{FF2B5EF4-FFF2-40B4-BE49-F238E27FC236}">
                <a16:creationId xmlns:a16="http://schemas.microsoft.com/office/drawing/2014/main" id="{E5F1C4A4-6A54-5B8C-5FCA-700B16ED18AD}"/>
              </a:ext>
            </a:extLst>
          </p:cNvPr>
          <p:cNvSpPr txBox="1"/>
          <p:nvPr/>
        </p:nvSpPr>
        <p:spPr>
          <a:xfrm>
            <a:off x="755576" y="1041384"/>
            <a:ext cx="7344816"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Johna is one of the best nurses I have met throughout my many years of nursing. She is always going above and beyond for patients. She has never failed. She is the best of the best.</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4900868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A11D1-2BE0-46A8-EEC9-4E70B2EA70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BD2209B-26AC-4AFF-142D-F70D743EB11C}"/>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F4E505D-6783-4A0F-6253-2E074D2A091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767D4AFF-9C9B-7041-52B8-84A2DC55CBD3}"/>
              </a:ext>
            </a:extLst>
          </p:cNvPr>
          <p:cNvSpPr txBox="1"/>
          <p:nvPr/>
        </p:nvSpPr>
        <p:spPr>
          <a:xfrm>
            <a:off x="763377"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Katie Sharp – Registered Nurse </a:t>
            </a:r>
          </a:p>
        </p:txBody>
      </p:sp>
      <p:sp>
        <p:nvSpPr>
          <p:cNvPr id="2" name="TextBox 1">
            <a:extLst>
              <a:ext uri="{FF2B5EF4-FFF2-40B4-BE49-F238E27FC236}">
                <a16:creationId xmlns:a16="http://schemas.microsoft.com/office/drawing/2014/main" id="{A127AB10-8A08-2168-9C6F-B1F261249C04}"/>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Katie consistently goes above and beyond in all aspects of her role, providing truly person-centred care and advocating for each and every one of her patients pre and post cardiothoracic or vascular surgery. She has an incredibly warm, bubbly personality that she generously shares and instantly puts patients at ease with. She takes time to deliver care with dignity and compassion, even when the ward is busy and under pressure. A clear example of this is her willingness to stay after morning hand over to shower patients properly - ensuring they receive unhurried, respectful care and something as simple yet meaningful as having their hair washed with care. Katie works with the same dedication and integrity regardless of whether anyone is watching and it is her quiet commitment which makes such a profound difference. Katie embodies the true meaning of compassionate care and is thoroughly deserving of this recognition.</a:t>
            </a:r>
          </a:p>
        </p:txBody>
      </p:sp>
    </p:spTree>
    <p:extLst>
      <p:ext uri="{BB962C8B-B14F-4D97-AF65-F5344CB8AC3E}">
        <p14:creationId xmlns:p14="http://schemas.microsoft.com/office/powerpoint/2010/main" val="3296656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C0FFB-5BF6-C3D2-9AF2-25CF2B496E5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730891-98FB-FD27-536A-D5350ADF489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7A3DBA48-4C11-9B8C-3AD6-3BC1E1D1921C}"/>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37E7E2A-08EA-6BFF-FED3-D33C3F02BA60}"/>
              </a:ext>
            </a:extLst>
          </p:cNvPr>
          <p:cNvSpPr txBox="1"/>
          <p:nvPr/>
        </p:nvSpPr>
        <p:spPr>
          <a:xfrm>
            <a:off x="780817" y="329869"/>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Katy – Occupational Therapist </a:t>
            </a:r>
          </a:p>
        </p:txBody>
      </p:sp>
      <p:sp>
        <p:nvSpPr>
          <p:cNvPr id="2" name="TextBox 1">
            <a:extLst>
              <a:ext uri="{FF2B5EF4-FFF2-40B4-BE49-F238E27FC236}">
                <a16:creationId xmlns:a16="http://schemas.microsoft.com/office/drawing/2014/main" id="{A91A9968-FF68-A9E1-0BAC-3AD5DB88C9E8}"/>
              </a:ext>
            </a:extLst>
          </p:cNvPr>
          <p:cNvSpPr txBox="1"/>
          <p:nvPr/>
        </p:nvSpPr>
        <p:spPr>
          <a:xfrm>
            <a:off x="755576" y="1041384"/>
            <a:ext cx="7344816"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In her role in NDIS linkage, Katy is always happy and genuinely willing to help, irrespective of who she is supporting.  She meticulously reviews all NDIS evidence to ensure patients receive the right support, leaving no detail overlooked.  Her kindness, approachability and willingness to assist colleagues foster a positive, collaborative and supportive environment across the hospital.  Katy's combination of expertise, dedication, and heartfelt generosity makes her an invaluable member of the team and truly deserving of recognition for compassionate practice.</a:t>
            </a:r>
          </a:p>
        </p:txBody>
      </p:sp>
    </p:spTree>
    <p:extLst>
      <p:ext uri="{BB962C8B-B14F-4D97-AF65-F5344CB8AC3E}">
        <p14:creationId xmlns:p14="http://schemas.microsoft.com/office/powerpoint/2010/main" val="40846666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3A404-7E2D-9779-6127-818697B750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FA9A8A2-6A25-ECB5-7AA7-2AC48A9762A9}"/>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8B47581-414A-7D3C-C984-5F8F6BDF6879}"/>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51BD404-2A96-2DB9-5033-16977DE7F1E5}"/>
              </a:ext>
            </a:extLst>
          </p:cNvPr>
          <p:cNvSpPr txBox="1"/>
          <p:nvPr/>
        </p:nvSpPr>
        <p:spPr>
          <a:xfrm>
            <a:off x="755576"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Lauren</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Allied Health Assistant </a:t>
            </a:r>
          </a:p>
        </p:txBody>
      </p:sp>
      <p:sp>
        <p:nvSpPr>
          <p:cNvPr id="2" name="TextBox 1">
            <a:extLst>
              <a:ext uri="{FF2B5EF4-FFF2-40B4-BE49-F238E27FC236}">
                <a16:creationId xmlns:a16="http://schemas.microsoft.com/office/drawing/2014/main" id="{B1BA8DFF-4933-2234-B77C-F348A1814557}"/>
              </a:ext>
            </a:extLst>
          </p:cNvPr>
          <p:cNvSpPr txBox="1"/>
          <p:nvPr/>
        </p:nvSpPr>
        <p:spPr>
          <a:xfrm>
            <a:off x="755576" y="1041384"/>
            <a:ext cx="7344816"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Lauren always goes above and beyond for her patients. She connects so well with everyone through all walks of life and still manages to balance the challenges of being a manager at the same time. She receives countless compliments from the team and patients alike.</a:t>
            </a:r>
          </a:p>
        </p:txBody>
      </p:sp>
    </p:spTree>
    <p:extLst>
      <p:ext uri="{BB962C8B-B14F-4D97-AF65-F5344CB8AC3E}">
        <p14:creationId xmlns:p14="http://schemas.microsoft.com/office/powerpoint/2010/main" val="39035743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95FC1-DC67-D4EF-8E66-28A7E352F4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AD3DB63-DF8C-4731-F3E7-A967034AEFDB}"/>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94671D1-8943-A38C-B64B-87B0A97F09FC}"/>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0D9F0DB-D5BF-F2B0-ABCE-C93859BFF7E0}"/>
              </a:ext>
            </a:extLst>
          </p:cNvPr>
          <p:cNvSpPr txBox="1"/>
          <p:nvPr/>
        </p:nvSpPr>
        <p:spPr>
          <a:xfrm>
            <a:off x="755576" y="351390"/>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Liam</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Resident Medical Officer </a:t>
            </a:r>
          </a:p>
        </p:txBody>
      </p:sp>
      <p:sp>
        <p:nvSpPr>
          <p:cNvPr id="2" name="TextBox 1">
            <a:extLst>
              <a:ext uri="{FF2B5EF4-FFF2-40B4-BE49-F238E27FC236}">
                <a16:creationId xmlns:a16="http://schemas.microsoft.com/office/drawing/2014/main" id="{A88B3420-28AC-A00B-CAD4-31138D210B33}"/>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Since starting in FSH last spring, Dr Liam has been an inspirational and encouraging member of the team. He shows particular compassion and care to the elderly and under-privileged members of our community, and I have personally witnessed the dedication he shows to the art of medicine with a focus on person-centred care. He takes time to explain things and always stops to allow for questions, and I have heard from his patients how appreciative they are of this holistic approach. His clinical knowledge is beyond his years and he always practices safely, which is why he is held in such high regard by his seniors. One moment in which he took action to support a patient brings to mind the difficult care of an elderly, dying patient who Dr Liam went above and beyond for to ensure comfort in their final hours and managed to turn a difficult family situation into one which will be remembered with love and light. I am always impressed by his actions towards others.</a:t>
            </a:r>
          </a:p>
        </p:txBody>
      </p:sp>
    </p:spTree>
    <p:extLst>
      <p:ext uri="{BB962C8B-B14F-4D97-AF65-F5344CB8AC3E}">
        <p14:creationId xmlns:p14="http://schemas.microsoft.com/office/powerpoint/2010/main" val="1481148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F546-1E30-F543-2FAB-CE8DC3AC90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36BA1C8-1FD1-DDBE-BD22-AC7D621D1725}"/>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60E8AF7-29B3-EBF6-F9C5-31D345558641}"/>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44C1E7E-A01D-84A4-DFFD-435C7A7AB6E9}"/>
              </a:ext>
            </a:extLst>
          </p:cNvPr>
          <p:cNvSpPr txBox="1"/>
          <p:nvPr/>
        </p:nvSpPr>
        <p:spPr>
          <a:xfrm>
            <a:off x="755576" y="323384"/>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Maree</a:t>
            </a:r>
            <a:r>
              <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 – Clinical Midwife </a:t>
            </a:r>
          </a:p>
        </p:txBody>
      </p:sp>
      <p:sp>
        <p:nvSpPr>
          <p:cNvPr id="2" name="TextBox 1">
            <a:extLst>
              <a:ext uri="{FF2B5EF4-FFF2-40B4-BE49-F238E27FC236}">
                <a16:creationId xmlns:a16="http://schemas.microsoft.com/office/drawing/2014/main" id="{469AED96-FD1C-328E-7FED-2F051C37DD64}"/>
              </a:ext>
            </a:extLst>
          </p:cNvPr>
          <p:cNvSpPr txBox="1"/>
          <p:nvPr/>
        </p:nvSpPr>
        <p:spPr>
          <a:xfrm>
            <a:off x="755576" y="1041384"/>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Maree provides compassionate care to everyone she comes across at Fiona Stanely Hospital. Maree is always respectful and treats others with dignity, communicating effectively to ensure patient's have an optimised experience and feel listened to and validated. She models excellent clinical behaviour and promotes emotional safety by developing trust relationships with patients, honouring their vulnerabilities. Maree's experience as a midwife, have shaped her to be a true advocate for those she provides care for. Recently she spoke up for safety by ensuring a postnatal sepsis patient's care was transferred to the appropriate department, despite significant and prolonged challenges. She maintained professionalism, respect and always kept her focus on the safest outcome for the patient, their family and the team. Maree is true asset to the profession of midwifery and to our health service.</a:t>
            </a:r>
          </a:p>
        </p:txBody>
      </p:sp>
    </p:spTree>
    <p:extLst>
      <p:ext uri="{BB962C8B-B14F-4D97-AF65-F5344CB8AC3E}">
        <p14:creationId xmlns:p14="http://schemas.microsoft.com/office/powerpoint/2010/main" val="838539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E0345-801B-6328-D823-D4EB5790675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83A11AA-DA90-6A17-98EE-D59F588E04CB}"/>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C9762AE-2755-7567-B77B-B644FEC0E46E}"/>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C32DC03-2731-3191-94CB-5A09C0EB0A5F}"/>
              </a:ext>
            </a:extLst>
          </p:cNvPr>
          <p:cNvSpPr txBox="1"/>
          <p:nvPr/>
        </p:nvSpPr>
        <p:spPr>
          <a:xfrm>
            <a:off x="755576"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Mary -  Clinical Nurse Specialist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EC48245D-6613-F8B0-457F-6532F75887DE}"/>
              </a:ext>
            </a:extLst>
          </p:cNvPr>
          <p:cNvSpPr txBox="1"/>
          <p:nvPr/>
        </p:nvSpPr>
        <p:spPr>
          <a:xfrm>
            <a:off x="755576" y="1041384"/>
            <a:ext cx="7344816" cy="92333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Mary goes above and beyond for the patients - such as calling the elderly who may not fit the criteria for rehab but lives alone and might benefit from referral from other services into the community.</a:t>
            </a:r>
          </a:p>
        </p:txBody>
      </p:sp>
    </p:spTree>
    <p:extLst>
      <p:ext uri="{BB962C8B-B14F-4D97-AF65-F5344CB8AC3E}">
        <p14:creationId xmlns:p14="http://schemas.microsoft.com/office/powerpoint/2010/main" val="1088672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0CDA3-D93D-3F95-2A78-FD5188FE2F8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79A5852-52BF-FCC8-FD62-26D1F96784E8}"/>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33AB4CD1-6382-595A-4BCE-5FDD63C3DEC9}"/>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7D9186B-B6C7-3CC3-1A88-5295DDBAA842}"/>
              </a:ext>
            </a:extLst>
          </p:cNvPr>
          <p:cNvSpPr txBox="1"/>
          <p:nvPr/>
        </p:nvSpPr>
        <p:spPr>
          <a:xfrm>
            <a:off x="767847" y="303929"/>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Melissa – Registered Nurse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C217BCF3-C84D-CCAC-C514-203311F0B40D}"/>
              </a:ext>
            </a:extLst>
          </p:cNvPr>
          <p:cNvSpPr txBox="1"/>
          <p:nvPr/>
        </p:nvSpPr>
        <p:spPr>
          <a:xfrm>
            <a:off x="755576" y="1041384"/>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Melissa consistently provides exceptional compassionate care in Endoscopy Preadmission telephone clinics. She quickly recognises distress, and during one call she supported an anxious patient by using attentive listening, a gentle tone, and clear explanations to ensure they felt safe and respected. She took extra time to explain each step in simple, reassuring language, checked for understanding, and ensured the patient felt heard and respected. Her calm presence, dignity‑centred approach, and commitment to going above and beyond turn a simple phone call into a meaningful, supportive experience for every patient. In another call, she identified a patient with escalating symptoms requiring urgent ED review. She communicated calmly, explained the urgency, and later phoned back to confirm he had arrived safely showing genuine care beyond her duties. Her dignity‑centred approach and commitment to going above and beyond ensure every patient feels supported and safe.</a:t>
            </a:r>
          </a:p>
        </p:txBody>
      </p:sp>
    </p:spTree>
    <p:extLst>
      <p:ext uri="{BB962C8B-B14F-4D97-AF65-F5344CB8AC3E}">
        <p14:creationId xmlns:p14="http://schemas.microsoft.com/office/powerpoint/2010/main" val="1210198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4EDB2-8D89-EA0B-3EDE-A32F0B1A788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8A7C5D-437B-0081-DF82-6D51E37E4F20}"/>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6F274C15-8872-7736-82B8-E6CAEDBE48A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16AAA76F-E036-6300-B8CA-4B26AD6B6A4A}"/>
              </a:ext>
            </a:extLst>
          </p:cNvPr>
          <p:cNvSpPr txBox="1"/>
          <p:nvPr/>
        </p:nvSpPr>
        <p:spPr>
          <a:xfrm>
            <a:off x="755576"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Michelle – Hospitality Supervisor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8C63AAB3-C490-3167-300E-AB6627D93DED}"/>
              </a:ext>
            </a:extLst>
          </p:cNvPr>
          <p:cNvSpPr txBox="1"/>
          <p:nvPr/>
        </p:nvSpPr>
        <p:spPr>
          <a:xfrm>
            <a:off x="755576" y="1041384"/>
            <a:ext cx="7560840" cy="14773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Michelle is excellent, caring and respectful toward staff and patients. She never hesitates to help staff when they need it. She goes extra miles to help and support the patient while she does food service delivery. Michelle communicates well and with respect toward staff and shows dignity in everything that she does at work. The hospitality staff all respect her because of the compassion she shows.</a:t>
            </a:r>
          </a:p>
        </p:txBody>
      </p:sp>
    </p:spTree>
    <p:extLst>
      <p:ext uri="{BB962C8B-B14F-4D97-AF65-F5344CB8AC3E}">
        <p14:creationId xmlns:p14="http://schemas.microsoft.com/office/powerpoint/2010/main" val="2660041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35FD9-F706-D361-3FA9-917FB4D1701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5A4B7F8-5A2E-FBB5-7520-A0A29DFCFAB7}"/>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3E57D6C1-9D39-6319-E55D-880B3504CABC}"/>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01BA80A1-90F6-94AB-2A89-D20B7DBFB4E8}"/>
              </a:ext>
            </a:extLst>
          </p:cNvPr>
          <p:cNvSpPr txBox="1"/>
          <p:nvPr/>
        </p:nvSpPr>
        <p:spPr>
          <a:xfrm>
            <a:off x="756659" y="310849"/>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Natalie – Enrolled Nurse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82E1A3BB-1785-4521-E030-F86D0C7D2D42}"/>
              </a:ext>
            </a:extLst>
          </p:cNvPr>
          <p:cNvSpPr txBox="1"/>
          <p:nvPr/>
        </p:nvSpPr>
        <p:spPr>
          <a:xfrm>
            <a:off x="755576" y="1041384"/>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Natalie is an exceptionally kind and compassionate nurse who I have personally witnessed advocate for her patients every single day. The level of care, attention, and genuine empathy Natalie demonstrates is something I, and many others, deeply admire and continually aspire to achieve. She approaches every situation with professionalism, warmth, and unwavering compassion, and her calm, reassuring presence provides patients with a sense of comfort and security during times of acute illness and vulnerability. Natalie’s ability to connect with patients and families is truly remarkable. Natalie inspires me to be a better nurse every shift. Her guidance, values, and approach to care often stay with me, especially when navigating complex or challenging situations. She is an outstanding role model and a true embodiment of compassionate healthcare.</a:t>
            </a:r>
          </a:p>
        </p:txBody>
      </p:sp>
    </p:spTree>
    <p:extLst>
      <p:ext uri="{BB962C8B-B14F-4D97-AF65-F5344CB8AC3E}">
        <p14:creationId xmlns:p14="http://schemas.microsoft.com/office/powerpoint/2010/main" val="38691579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3EDE9-B8F7-753C-0AD0-4244E2ADACD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BCD141E-0D14-1F3C-6746-2386A53F8FC6}"/>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3E93B51-E7E2-1979-9BBE-EA221859A3E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3390CE2-871C-73BA-89A8-354AD53C029A}"/>
              </a:ext>
            </a:extLst>
          </p:cNvPr>
          <p:cNvSpPr txBox="1"/>
          <p:nvPr/>
        </p:nvSpPr>
        <p:spPr>
          <a:xfrm>
            <a:off x="782394"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Natasha – Enrolled Nurse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D9A7AF78-5C31-A913-1B7E-2DF87B884C7A}"/>
              </a:ext>
            </a:extLst>
          </p:cNvPr>
          <p:cNvSpPr txBox="1"/>
          <p:nvPr/>
        </p:nvSpPr>
        <p:spPr>
          <a:xfrm>
            <a:off x="755576" y="1041384"/>
            <a:ext cx="7488832"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Natasha is a very caring young lady that gives her all. Natasha is very thorough in her role and treats everyone equally while being a very proud First Nations lady. She loves to educate mob on leading a healthy lifestyle and suggests ways in which they can do that. Tash also educates them on procedures that they will have so they understand. It is very important when we have First Nations patients that they understand exactly what they need to do to change their lifestyle from unhealthy to healthy.</a:t>
            </a:r>
          </a:p>
        </p:txBody>
      </p:sp>
    </p:spTree>
    <p:extLst>
      <p:ext uri="{BB962C8B-B14F-4D97-AF65-F5344CB8AC3E}">
        <p14:creationId xmlns:p14="http://schemas.microsoft.com/office/powerpoint/2010/main" val="509639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459CA-CA90-091B-AC42-149DAD23FB9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FD8542-24F4-72CE-C68B-1FB74C3DD22D}"/>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EAE87739-277D-91A9-06E1-8CB04498FB08}"/>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2CA69BAF-DE94-02D1-91F8-155EE09198BA}"/>
              </a:ext>
            </a:extLst>
          </p:cNvPr>
          <p:cNvSpPr txBox="1"/>
          <p:nvPr/>
        </p:nvSpPr>
        <p:spPr>
          <a:xfrm>
            <a:off x="539552" y="323562"/>
            <a:ext cx="8136288"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300" b="1" dirty="0">
                <a:solidFill>
                  <a:prstClr val="white"/>
                </a:solidFill>
                <a:latin typeface="Lucida Calligraphy" panose="03010101010101010101" pitchFamily="66" charset="0"/>
                <a:cs typeface="Dreaming Outloud Script Pro" panose="020F0502020204030204" pitchFamily="66" charset="0"/>
              </a:rPr>
              <a:t>Dr Nigel &amp; Dr Padma – Consultant Anaesthetists </a:t>
            </a:r>
            <a:endParaRPr kumimoji="0" lang="en-AU" sz="23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E8C4B760-A210-DB6F-3DB9-9E9EC1FD4B1A}"/>
              </a:ext>
            </a:extLst>
          </p:cNvPr>
          <p:cNvSpPr txBox="1"/>
          <p:nvPr/>
        </p:nvSpPr>
        <p:spPr>
          <a:xfrm>
            <a:off x="755576" y="1041384"/>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Nigel, Dr Alex and Dr Padma are going above and beyond to look after and care for special needs patients. They have started to do special need list since last year and they both became passionate about this patient group to look after. They plan every case pathway in collaboration with the patient, carers and family and consider all details to make it a good experience for the patients. Most of the background work starts weeks prior patients' attendance in hospital, much of which is done on their own time. The level of communication and adaptable practice they willing to do is well above is expected from them. They have established a reliable and well running service which was very much needed for this neglected patient cohort. They continue to improve outcomes and pathways in a humble way and run a service very few of us would feel comfortable to take on board.</a:t>
            </a:r>
          </a:p>
        </p:txBody>
      </p:sp>
    </p:spTree>
    <p:extLst>
      <p:ext uri="{BB962C8B-B14F-4D97-AF65-F5344CB8AC3E}">
        <p14:creationId xmlns:p14="http://schemas.microsoft.com/office/powerpoint/2010/main" val="18476516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0A8D-CAF0-A2EF-3C38-9D4BC83916C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BA7AB4E-D253-A2D3-69DA-3000ADB5A3B1}"/>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335F88CB-7B0F-0E0E-70FB-B93CC6216982}"/>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FF75D36-9319-733D-D000-004C319165A7}"/>
              </a:ext>
            </a:extLst>
          </p:cNvPr>
          <p:cNvSpPr txBox="1"/>
          <p:nvPr/>
        </p:nvSpPr>
        <p:spPr>
          <a:xfrm>
            <a:off x="748830"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Nika – Clinical Nurse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3B47DC81-606C-C3D0-8A0A-F2C641D8C4C7}"/>
              </a:ext>
            </a:extLst>
          </p:cNvPr>
          <p:cNvSpPr txBox="1"/>
          <p:nvPr/>
        </p:nvSpPr>
        <p:spPr>
          <a:xfrm>
            <a:off x="755576" y="1041384"/>
            <a:ext cx="7344816" cy="203132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The care and tenderness Nika continually showed our </a:t>
            </a:r>
            <a:r>
              <a:rPr kumimoji="0" lang="en-AU" b="0" i="0" u="none" strike="noStrike" kern="1200" cap="none" spc="0" normalizeH="0" baseline="0" noProof="0" dirty="0" err="1">
                <a:ln>
                  <a:noFill/>
                </a:ln>
                <a:solidFill>
                  <a:srgbClr val="5A2476"/>
                </a:solidFill>
                <a:effectLst/>
                <a:uLnTx/>
                <a:uFillTx/>
                <a:latin typeface="Aptos Narrow" panose="020B0004020202020204" pitchFamily="34" charset="0"/>
                <a:cs typeface="Arial" panose="020B0604020202020204" pitchFamily="34" charset="0"/>
              </a:rPr>
              <a:t>SurgFit</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patients was remarkable.  She would spend extra time to reassure and listen to our more anxious patients waiting surgery. Even upset and difficult patients she would manage to quietly calm while hearing their concerns. She would go the extra mile which was outside what we do to help each patient with transport, waitlist and accommodation. When Nika left we still had patients calling and asking for her. She was and still is sadly missed.</a:t>
            </a:r>
          </a:p>
        </p:txBody>
      </p:sp>
    </p:spTree>
    <p:extLst>
      <p:ext uri="{BB962C8B-B14F-4D97-AF65-F5344CB8AC3E}">
        <p14:creationId xmlns:p14="http://schemas.microsoft.com/office/powerpoint/2010/main" val="24878035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6CFC9-F8F7-1616-53F3-A095B60D037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AA38A1A-1B29-EBFA-9A33-9389FA796743}"/>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2F3B489D-001A-0E4D-F51B-4CE9B6D93E3E}"/>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A6F6762-3ECC-2CFD-A4F6-A6D3F25E2024}"/>
              </a:ext>
            </a:extLst>
          </p:cNvPr>
          <p:cNvSpPr txBox="1"/>
          <p:nvPr/>
        </p:nvSpPr>
        <p:spPr>
          <a:xfrm>
            <a:off x="755576"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Pat – Clinical Nurse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38B65CE4-15A5-32C5-21D1-FF37B7636214}"/>
              </a:ext>
            </a:extLst>
          </p:cNvPr>
          <p:cNvSpPr txBox="1"/>
          <p:nvPr/>
        </p:nvSpPr>
        <p:spPr>
          <a:xfrm>
            <a:off x="755576" y="1041384"/>
            <a:ext cx="734481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Pat is the Clinical Physics Nurse, aiding patients through their journey receiving unsealed source radiation therapy for various cancers. Pat consistently demonstrates an extraordinary degree of empathy whilst maintaining the highest standards of professionalism. We frequently receive glowing patient feedback on his work, for example: "I want to acknowledge Clinical Physics Nurse, Pat Lambert, during my overnight stay. Pat was very reassuring and calming throughout my stay and his explanation of procedures and what to expect made my treatment a very positive experience. Thanks to Pat, I felt my treatment journey, including the time leading up to admission and all the way through to my immediate post-discharge, I was very well looked after.”</a:t>
            </a:r>
          </a:p>
        </p:txBody>
      </p:sp>
    </p:spTree>
    <p:extLst>
      <p:ext uri="{BB962C8B-B14F-4D97-AF65-F5344CB8AC3E}">
        <p14:creationId xmlns:p14="http://schemas.microsoft.com/office/powerpoint/2010/main" val="2057449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EA4FC-2686-10AA-2AB6-34F79A058D6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6A8E0AC-18C7-00A2-6C45-83EAFA9ACB95}"/>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AAFD6D8-D035-2CE0-30F7-2B57B78EC58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07608DAE-E648-B4C7-3921-70D83D25542D}"/>
              </a:ext>
            </a:extLst>
          </p:cNvPr>
          <p:cNvSpPr txBox="1"/>
          <p:nvPr/>
        </p:nvSpPr>
        <p:spPr>
          <a:xfrm>
            <a:off x="789878"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Paul - Volunteer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EFEB4826-BA93-C86F-900E-8F86A83662FA}"/>
              </a:ext>
            </a:extLst>
          </p:cNvPr>
          <p:cNvSpPr txBox="1"/>
          <p:nvPr/>
        </p:nvSpPr>
        <p:spPr>
          <a:xfrm>
            <a:off x="789878" y="1008449"/>
            <a:ext cx="759854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Last year Paul was suddenly admitted with suspected sepsis. This was later diagnosed as a staph infection that had started to destroy his heart and shut down his whole body. After an extensive surgery and over a month in FSH and then FH rehab he went back to volunteering the very next day after his discharge!  We celebrated his 70th birthday while he was in FSH, not what we had hoped for him but a true blessing that he was even alive. Being on the ‘other side’ as a patient and experiencing what an amazing job the volunteers do at FSH he was even more encouraged to get back to doing what he loves most. We know he is supported and encouraged in this volunteering space now more than ever. He is known, seen and valued as a senior member of his community. He has just recorded over 6000 hours of volunteering at FSH!</a:t>
            </a:r>
          </a:p>
        </p:txBody>
      </p:sp>
    </p:spTree>
    <p:extLst>
      <p:ext uri="{BB962C8B-B14F-4D97-AF65-F5344CB8AC3E}">
        <p14:creationId xmlns:p14="http://schemas.microsoft.com/office/powerpoint/2010/main" val="3153270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F50C3-76B3-57A9-0F07-90A8A6B699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BE023F-3321-D2AF-16B3-DE7DD3F3A4AE}"/>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FFD2085-D8E5-513C-A4DA-2527E1675B7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C3D2A59-5449-DE6B-65A8-508FCA3CB811}"/>
              </a:ext>
            </a:extLst>
          </p:cNvPr>
          <p:cNvSpPr txBox="1"/>
          <p:nvPr/>
        </p:nvSpPr>
        <p:spPr>
          <a:xfrm>
            <a:off x="540168" y="323562"/>
            <a:ext cx="813628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Samantha – Administrative Assistant   </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37AEF5A5-FEED-7570-94F4-66E6D7B6C1AC}"/>
              </a:ext>
            </a:extLst>
          </p:cNvPr>
          <p:cNvSpPr txBox="1"/>
          <p:nvPr/>
        </p:nvSpPr>
        <p:spPr>
          <a:xfrm>
            <a:off x="791688" y="1025668"/>
            <a:ext cx="734481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Sam always goes above and beyond for our patients - assisting them with transport to and from appointments and treatments where possible, linking our country patients with accommodation options and coordinating with other specialty appointments. She is the friendly front-desk face of our unit and her easy-going manner allows her to get to know the patients and their families so well - she is often able to provide the clinical team with additional social details that allow us to provide more holistic care. Most recently one of our elderly patients had forgotten where he had parked his car and Sam walked around the hospital grounds with him after her shift to find it. Her kindness is frequently acknowledged by our patients and we would like to formally acknowledge it as well.</a:t>
            </a:r>
          </a:p>
        </p:txBody>
      </p:sp>
    </p:spTree>
    <p:extLst>
      <p:ext uri="{BB962C8B-B14F-4D97-AF65-F5344CB8AC3E}">
        <p14:creationId xmlns:p14="http://schemas.microsoft.com/office/powerpoint/2010/main" val="21474458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A0CC7-F197-3019-75E0-516A2CF43A5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FFE5B4B-52EA-F052-F0FE-CF6A8E863F29}"/>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741E2A63-57A7-19F4-277D-E7EF0D3CE350}"/>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5E61C5DF-353A-FA6D-B23F-0D17F8E7E0DB}"/>
              </a:ext>
            </a:extLst>
          </p:cNvPr>
          <p:cNvSpPr txBox="1"/>
          <p:nvPr/>
        </p:nvSpPr>
        <p:spPr>
          <a:xfrm>
            <a:off x="771766"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Sarah – Nurse Unit Manager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5DA84E5F-871A-D59F-8533-33023D9F22C9}"/>
              </a:ext>
            </a:extLst>
          </p:cNvPr>
          <p:cNvSpPr txBox="1"/>
          <p:nvPr/>
        </p:nvSpPr>
        <p:spPr>
          <a:xfrm>
            <a:off x="791688" y="982411"/>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I would like to nominate Sarah in recognition of the exceptional leadership and compassion she demonstrates as our Nurse Unit Manager. She leads with integrity, empathy and genuine care for both patients and staff, fostering a culture where person-centred care and teamwork are embedded in daily practice. What truly sets her apart is her willingness to step forward in critical and pressured moments. During code blues, she actively assists the team, remaining calm and focused while supporting timely, coordinated care. On one occasion, when bed pressures were high and a room had not been cleaned in time, she stepped out of her office and mopped the floor herself while we cleaned and remade the bed to ensure a patient could be admitted safely. She does not lead from behind a desk - she leads beside her team. She balances operational demands and authentic compassion, advocating for patient safety while prioritising staff wellbeing. She is truly deserving of this recognition.</a:t>
            </a:r>
          </a:p>
        </p:txBody>
      </p:sp>
    </p:spTree>
    <p:extLst>
      <p:ext uri="{BB962C8B-B14F-4D97-AF65-F5344CB8AC3E}">
        <p14:creationId xmlns:p14="http://schemas.microsoft.com/office/powerpoint/2010/main" val="39778007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4CDD7-3C07-1D28-4922-2B69952B6B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442321-9889-D8CE-AD41-3E54899AA889}"/>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B2F5D26-62DB-F2D3-8F5F-24F6ED104435}"/>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F843E54-56FC-27C1-B3CD-ACEA1BEE427E}"/>
              </a:ext>
            </a:extLst>
          </p:cNvPr>
          <p:cNvSpPr txBox="1"/>
          <p:nvPr/>
        </p:nvSpPr>
        <p:spPr>
          <a:xfrm>
            <a:off x="791688" y="295239"/>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Shipra - Consultant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4825D262-E5BC-273C-8458-090198D52A90}"/>
              </a:ext>
            </a:extLst>
          </p:cNvPr>
          <p:cNvSpPr txBox="1"/>
          <p:nvPr/>
        </p:nvSpPr>
        <p:spPr>
          <a:xfrm>
            <a:off x="791688" y="982411"/>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Shipra is a Geriatrician leading the development the new </a:t>
            </a:r>
            <a:r>
              <a:rPr kumimoji="0" lang="en-AU" b="0" i="0" u="none" strike="noStrike" kern="1200" cap="none" spc="0" normalizeH="0" baseline="0" noProof="0" dirty="0" err="1">
                <a:ln>
                  <a:noFill/>
                </a:ln>
                <a:solidFill>
                  <a:srgbClr val="5A2476"/>
                </a:solidFill>
                <a:effectLst/>
                <a:uLnTx/>
                <a:uFillTx/>
                <a:latin typeface="Aptos Narrow" panose="020B0004020202020204" pitchFamily="34" charset="0"/>
                <a:cs typeface="Arial" panose="020B0604020202020204" pitchFamily="34" charset="0"/>
              </a:rPr>
              <a:t>Oncogeriatrics</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service where a Geriatrician looks after older person with cancer in partnership with a Cancer specialist. Dr </a:t>
            </a:r>
            <a:r>
              <a:rPr lang="en-AU" dirty="0">
                <a:solidFill>
                  <a:srgbClr val="5A2476"/>
                </a:solidFill>
                <a:latin typeface="Aptos Narrow" panose="020B0004020202020204" pitchFamily="34" charset="0"/>
                <a:cs typeface="Arial" panose="020B0604020202020204" pitchFamily="34" charset="0"/>
              </a:rPr>
              <a:t>Shipra</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goes beyond her professional requirement to provide compassionate care to older person with cancer. She not only focuses on the clinical care but goes beyond to respect the vulnerable older persons contribution to the society, understanding their life story, respecting their values, culture, belief and providing person-centred holistic care. She involves the patient's family, carer and loved ones in supportive decision-making regarding planning clinical treatment, facilitates patients' choice regarding future abode in the community or at a care home and culturally sensitive end of life care decision making. I believe Dr </a:t>
            </a:r>
            <a:r>
              <a:rPr lang="en-AU" dirty="0">
                <a:solidFill>
                  <a:srgbClr val="5A2476"/>
                </a:solidFill>
                <a:latin typeface="Aptos Narrow" panose="020B0004020202020204" pitchFamily="34" charset="0"/>
                <a:cs typeface="Arial" panose="020B0604020202020204" pitchFamily="34" charset="0"/>
              </a:rPr>
              <a:t>Shipra</a:t>
            </a: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should be recognised for her compassionate care she provides to vulnerable adults.</a:t>
            </a:r>
          </a:p>
        </p:txBody>
      </p:sp>
    </p:spTree>
    <p:extLst>
      <p:ext uri="{BB962C8B-B14F-4D97-AF65-F5344CB8AC3E}">
        <p14:creationId xmlns:p14="http://schemas.microsoft.com/office/powerpoint/2010/main" val="41357214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066F5-643D-19C8-1660-E2D2BB6E11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B6CC000-21C2-B1A2-1583-6626779ABF64}"/>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A669CA5-16B2-ACAF-C819-BB20B21870AE}"/>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0DFA84F0-5715-7022-6C37-C051ECA589A4}"/>
              </a:ext>
            </a:extLst>
          </p:cNvPr>
          <p:cNvSpPr txBox="1"/>
          <p:nvPr/>
        </p:nvSpPr>
        <p:spPr>
          <a:xfrm>
            <a:off x="719264" y="323562"/>
            <a:ext cx="813628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Tihana – Clinical Nurse Specialist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A3B9B2A4-5DAA-5092-00C9-8EAFFC0BBDDD}"/>
              </a:ext>
            </a:extLst>
          </p:cNvPr>
          <p:cNvSpPr txBox="1"/>
          <p:nvPr/>
        </p:nvSpPr>
        <p:spPr>
          <a:xfrm>
            <a:off x="791688" y="982411"/>
            <a:ext cx="7344816" cy="286232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Tihana is an exceptional nurse whose compassion, professionalism and dedication set the standard for good patient care. Her communication with patients and her ability to form rapport is always remarkable. She always takes the time to listen, reassure and makes patients and family members feel valued, understood and safe. She is always upholding the patients’ dignity and respect ensuring each person feels heard. Not only does she prioritise patient care above else, she is also exceptional in sharing her knowledge to colleagues and is always supporting the team to deliver the highest standard of care to patients. She always leads by example and there is excellence in everything she does.</a:t>
            </a:r>
          </a:p>
        </p:txBody>
      </p:sp>
    </p:spTree>
    <p:extLst>
      <p:ext uri="{BB962C8B-B14F-4D97-AF65-F5344CB8AC3E}">
        <p14:creationId xmlns:p14="http://schemas.microsoft.com/office/powerpoint/2010/main" val="2621572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25B87-1F60-410D-5147-21C38C3692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506B9D1-B508-8D9B-4E92-E8B8ED930EE8}"/>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78C25B98-7ED6-91C2-88B3-6FFCA3967A65}"/>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5349978-6ECA-2AB9-28BE-7E86F35135AB}"/>
              </a:ext>
            </a:extLst>
          </p:cNvPr>
          <p:cNvSpPr txBox="1"/>
          <p:nvPr/>
        </p:nvSpPr>
        <p:spPr>
          <a:xfrm>
            <a:off x="779184" y="311750"/>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Sumer – Allied Health Assistant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FB47EA8C-8AA6-7D4E-41D6-166F3F7FE21C}"/>
              </a:ext>
            </a:extLst>
          </p:cNvPr>
          <p:cNvSpPr txBox="1"/>
          <p:nvPr/>
        </p:nvSpPr>
        <p:spPr>
          <a:xfrm>
            <a:off x="791688" y="982411"/>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Sumer is a kind, compassionate and dedicated allied health assistant. Sumer has amazed me with her ability to communicate and build rapport with any and all patients. An example being the numerous times that Sumer has managed to get patients to attend activity groups for the first time after days (and sometimes weeks) of declining to engage. Sumer is also a true advocate for her patients - not only speaking up for safety but also empowering patients to find their voice and advocate for themselves. Sumer treats everyone with kindness and encourages others to treat themselves kindly too. She has gone out of her way over the last three months to assist the Allied Health Assistant Team across all areas of the hospital to cover gaps and continue to provide the excellent level of care our patients have come to know. Sumer will always goes above and beyond to help her team. I would multiply Sumer by a thousand if I could!</a:t>
            </a:r>
          </a:p>
        </p:txBody>
      </p:sp>
    </p:spTree>
    <p:extLst>
      <p:ext uri="{BB962C8B-B14F-4D97-AF65-F5344CB8AC3E}">
        <p14:creationId xmlns:p14="http://schemas.microsoft.com/office/powerpoint/2010/main" val="36238883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0EDF7-05C9-0F55-7C8B-4EDB36490F9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A11A4E-A58A-2AA9-846E-4B38644AAA16}"/>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692A52E-6CF9-E7A7-58E8-5A8E660BE3CB}"/>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BC3A16F-07EF-CFE2-A058-6592891009AB}"/>
              </a:ext>
            </a:extLst>
          </p:cNvPr>
          <p:cNvSpPr txBox="1"/>
          <p:nvPr/>
        </p:nvSpPr>
        <p:spPr>
          <a:xfrm>
            <a:off x="678221" y="317125"/>
            <a:ext cx="801877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Wei-Sen - 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3A71FA10-0402-69C2-B0D0-BE803E559C14}"/>
              </a:ext>
            </a:extLst>
          </p:cNvPr>
          <p:cNvSpPr txBox="1"/>
          <p:nvPr/>
        </p:nvSpPr>
        <p:spPr>
          <a:xfrm>
            <a:off x="791688" y="982411"/>
            <a:ext cx="7344816" cy="313932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Wei-Sen has been supporting my husband through an entirely unexpected cancer diagnosis and treatment for the past year. Throughout this time he has consistently provided compassionate support to my husband and myself as his support person. He is respectful, thorough, patient beyond all reasonable expectations and has gone out of his way to support us to access innovative, state of the art treatment options affordably. He has respectfully empowered my husband to take leadership in his care decision making, taking into consideration the impact of medication on my husband's cognitive, physical and psychological state when communicating with him. No question is silly. No question will not be answered multiple times. He treats us as intelligent adults by providing access to information to assist in decision making.</a:t>
            </a:r>
          </a:p>
        </p:txBody>
      </p:sp>
    </p:spTree>
    <p:extLst>
      <p:ext uri="{BB962C8B-B14F-4D97-AF65-F5344CB8AC3E}">
        <p14:creationId xmlns:p14="http://schemas.microsoft.com/office/powerpoint/2010/main" val="29326872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4CAE5-5DF9-3070-ADBF-9F6A2A26EB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DE9E87-6734-4F64-A177-09576AB8FEBE}"/>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A3933F2E-3289-6ECB-D879-DA15F8648421}"/>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5D287FC-C8F9-9CF6-F3D5-B96B168CD80B}"/>
              </a:ext>
            </a:extLst>
          </p:cNvPr>
          <p:cNvSpPr txBox="1"/>
          <p:nvPr/>
        </p:nvSpPr>
        <p:spPr>
          <a:xfrm>
            <a:off x="791688" y="323562"/>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Xiu – Clinical Midwife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703834FA-FB00-4DBC-F976-F6701B484A7D}"/>
              </a:ext>
            </a:extLst>
          </p:cNvPr>
          <p:cNvSpPr txBox="1"/>
          <p:nvPr/>
        </p:nvSpPr>
        <p:spPr>
          <a:xfrm>
            <a:off x="791688" y="982411"/>
            <a:ext cx="7344816"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Xiu is a very hard working and kind-hearted professional who is willing to work any shift when there is a staff shortage. She is dedicated to her profession, very gentle with her patients and colleagues and will always work as a team member in all situations. She is forward in her thinking and eager to work in any area of her profession while helping her colleagues during the shift. Xiu has the greatest respect for her patients, their relatives and her colleagues.</a:t>
            </a:r>
          </a:p>
        </p:txBody>
      </p:sp>
    </p:spTree>
    <p:extLst>
      <p:ext uri="{BB962C8B-B14F-4D97-AF65-F5344CB8AC3E}">
        <p14:creationId xmlns:p14="http://schemas.microsoft.com/office/powerpoint/2010/main" val="13800719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DF09B-F3B4-F701-8CA2-83E8B49A48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6F4905D-4F37-65B5-36A2-FE6934E9A482}"/>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9FA18655-C7A3-8D95-98AB-69919AD3494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678E858-9CCC-49E1-5F1F-EA968C9B8916}"/>
              </a:ext>
            </a:extLst>
          </p:cNvPr>
          <p:cNvSpPr txBox="1"/>
          <p:nvPr/>
        </p:nvSpPr>
        <p:spPr>
          <a:xfrm>
            <a:off x="791688" y="316899"/>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Lipika - Chaplain</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2A805A70-C5C6-A9C5-A6A3-F53D0A5E61F1}"/>
              </a:ext>
            </a:extLst>
          </p:cNvPr>
          <p:cNvSpPr txBox="1"/>
          <p:nvPr/>
        </p:nvSpPr>
        <p:spPr>
          <a:xfrm>
            <a:off x="791688" y="982411"/>
            <a:ext cx="7344816"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Lipika always provides exceptional emotional, spiritual, and practical support to staff, patients and their families. She brings hope and reassurance to those who have had drastic changes in their lives. A patient was diagnosed with cancer just after giving birth to her second child and was not given a favourable diagnosis, she was started on chemo, this meant that the patient was not able to see her newborn or child. The patient started to feel distressed and hopeless. The patient had a strong faith community, however they too were unable to visit often due to the patient being immunocompromised. Lipika was able to offer emotional, spiritual and practical support that was meaningful to the patient and her husband. It was a long journey and recently the patient has returned to FSH and expressed great gratitude for the encouragement Lipika provided. The patient wanted Lipika to be the first to know that she was in remission and was now able to hold her children.</a:t>
            </a:r>
          </a:p>
        </p:txBody>
      </p:sp>
    </p:spTree>
    <p:extLst>
      <p:ext uri="{BB962C8B-B14F-4D97-AF65-F5344CB8AC3E}">
        <p14:creationId xmlns:p14="http://schemas.microsoft.com/office/powerpoint/2010/main" val="9457165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CBB1-A302-1892-2776-89D64A4797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B77234E-C0C1-BEC4-093F-87AD0CC6585F}"/>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15F20D07-CE9F-F89E-A8D8-88D4C5D4DFDD}"/>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36BF579-F956-F4A3-55CB-C802A4621F4D}"/>
              </a:ext>
            </a:extLst>
          </p:cNvPr>
          <p:cNvSpPr txBox="1"/>
          <p:nvPr/>
        </p:nvSpPr>
        <p:spPr>
          <a:xfrm>
            <a:off x="796130" y="316899"/>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err="1">
                <a:solidFill>
                  <a:prstClr val="white"/>
                </a:solidFill>
                <a:latin typeface="Lucida Calligraphy" panose="03010101010101010101" pitchFamily="66" charset="0"/>
                <a:cs typeface="Dreaming Outloud Script Pro" panose="020F0502020204030204" pitchFamily="66" charset="0"/>
              </a:rPr>
              <a:t>Phevy</a:t>
            </a:r>
            <a:r>
              <a:rPr lang="en-AU" sz="3000" b="1" dirty="0">
                <a:solidFill>
                  <a:prstClr val="white"/>
                </a:solidFill>
                <a:latin typeface="Lucida Calligraphy" panose="03010101010101010101" pitchFamily="66" charset="0"/>
                <a:cs typeface="Dreaming Outloud Script Pro" panose="020F0502020204030204" pitchFamily="66" charset="0"/>
              </a:rPr>
              <a:t> – Registered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6DFA38DA-8C33-2CAD-ED6B-B43D8C315782}"/>
              </a:ext>
            </a:extLst>
          </p:cNvPr>
          <p:cNvSpPr txBox="1"/>
          <p:nvPr/>
        </p:nvSpPr>
        <p:spPr>
          <a:xfrm>
            <a:off x="791688" y="982411"/>
            <a:ext cx="7344816"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a:ln>
                  <a:noFill/>
                </a:ln>
                <a:solidFill>
                  <a:srgbClr val="5A2476"/>
                </a:solidFill>
                <a:effectLst/>
                <a:uLnTx/>
                <a:uFillTx/>
                <a:latin typeface="Aptos Narrow" panose="020B0004020202020204" pitchFamily="34" charset="0"/>
                <a:cs typeface="Arial" panose="020B0604020202020204" pitchFamily="34" charset="0"/>
              </a:rPr>
              <a:t>Phevy is always willing to help and support her fellow colleagues without hesitation. She brings a positive attitude to every shift and provides compassionate, comprehensive care to all of her patients. I strongly believe she deserves greater recognition for her dedication and commitment.</a:t>
            </a:r>
            <a:endPar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p:txBody>
      </p:sp>
    </p:spTree>
    <p:extLst>
      <p:ext uri="{BB962C8B-B14F-4D97-AF65-F5344CB8AC3E}">
        <p14:creationId xmlns:p14="http://schemas.microsoft.com/office/powerpoint/2010/main" val="10481564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FD16B-4791-B4DC-670D-45D3703156C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C5E877-B50D-D3C2-21B1-3A804508BF77}"/>
              </a:ext>
            </a:extLst>
          </p:cNvPr>
          <p:cNvSpPr>
            <a:spLocks noGrp="1"/>
          </p:cNvSpPr>
          <p:nvPr>
            <p:ph type="title"/>
          </p:nvPr>
        </p:nvSpPr>
        <p:spPr>
          <a:xfrm>
            <a:off x="107504" y="2139702"/>
            <a:ext cx="8481397" cy="1368152"/>
          </a:xfrm>
        </p:spPr>
        <p:txBody>
          <a:bodyPr>
            <a:noAutofit/>
          </a:bodyPr>
          <a:lstStyle/>
          <a:p>
            <a:pPr algn="ctr">
              <a:spcAft>
                <a:spcPts val="600"/>
              </a:spcAft>
            </a:pPr>
            <a:r>
              <a:rPr lang="en-AU" sz="6500" b="1" dirty="0"/>
              <a:t>MENTAL HEALTH BADGE WINNERS</a:t>
            </a:r>
          </a:p>
        </p:txBody>
      </p:sp>
      <p:sp>
        <p:nvSpPr>
          <p:cNvPr id="4" name="TextBox 3">
            <a:extLst>
              <a:ext uri="{FF2B5EF4-FFF2-40B4-BE49-F238E27FC236}">
                <a16:creationId xmlns:a16="http://schemas.microsoft.com/office/drawing/2014/main" id="{4F08A676-7B40-3053-1A17-A9D14AA9F7CD}"/>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A433319B-919F-924C-C055-9B5D5A21D5EC}"/>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F6D22F5C-9F20-C7EF-BB9F-0F32C4D023FB}"/>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C7B8ABDF-7CE7-1E94-A8A8-E347A31AF32B}"/>
              </a:ext>
            </a:extLst>
          </p:cNvPr>
          <p:cNvPicPr>
            <a:picLocks noChangeAspect="1"/>
          </p:cNvPicPr>
          <p:nvPr/>
        </p:nvPicPr>
        <p:blipFill>
          <a:blip r:embed="rId3"/>
          <a:stretch>
            <a:fillRect/>
          </a:stretch>
        </p:blipFill>
        <p:spPr>
          <a:xfrm>
            <a:off x="-108520" y="932443"/>
            <a:ext cx="4104456" cy="3655531"/>
          </a:xfrm>
          <a:prstGeom prst="rect">
            <a:avLst/>
          </a:prstGeom>
        </p:spPr>
      </p:pic>
    </p:spTree>
    <p:extLst>
      <p:ext uri="{BB962C8B-B14F-4D97-AF65-F5344CB8AC3E}">
        <p14:creationId xmlns:p14="http://schemas.microsoft.com/office/powerpoint/2010/main" val="1647529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BC9E7-26A9-1DE3-2839-D03538C684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B592B8E-4965-7597-FD51-63041A938944}"/>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CD70936-DB8E-324B-C0D9-20188CE56EB2}"/>
              </a:ext>
            </a:extLst>
          </p:cNvPr>
          <p:cNvSpPr txBox="1"/>
          <p:nvPr/>
        </p:nvSpPr>
        <p:spPr>
          <a:xfrm>
            <a:off x="467544" y="162065"/>
            <a:ext cx="763284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A76AFFF1-9753-6CFF-4DC9-29322FE28864}"/>
              </a:ext>
            </a:extLst>
          </p:cNvPr>
          <p:cNvSpPr txBox="1"/>
          <p:nvPr/>
        </p:nvSpPr>
        <p:spPr>
          <a:xfrm>
            <a:off x="750845" y="351390"/>
            <a:ext cx="83884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Angela – Clinical Nurse</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pic>
        <p:nvPicPr>
          <p:cNvPr id="14" name="Picture 13">
            <a:extLst>
              <a:ext uri="{FF2B5EF4-FFF2-40B4-BE49-F238E27FC236}">
                <a16:creationId xmlns:a16="http://schemas.microsoft.com/office/drawing/2014/main" id="{ADC1F09A-29F6-83C1-F1A4-6585A752891C}"/>
              </a:ext>
            </a:extLst>
          </p:cNvPr>
          <p:cNvPicPr>
            <a:picLocks noChangeAspect="1"/>
          </p:cNvPicPr>
          <p:nvPr/>
        </p:nvPicPr>
        <p:blipFill>
          <a:blip r:embed="rId2"/>
          <a:stretch>
            <a:fillRect/>
          </a:stretch>
        </p:blipFill>
        <p:spPr>
          <a:xfrm>
            <a:off x="8100392" y="79668"/>
            <a:ext cx="936104" cy="907179"/>
          </a:xfrm>
          <a:prstGeom prst="rect">
            <a:avLst/>
          </a:prstGeom>
        </p:spPr>
      </p:pic>
      <p:sp>
        <p:nvSpPr>
          <p:cNvPr id="2" name="TextBox 1">
            <a:extLst>
              <a:ext uri="{FF2B5EF4-FFF2-40B4-BE49-F238E27FC236}">
                <a16:creationId xmlns:a16="http://schemas.microsoft.com/office/drawing/2014/main" id="{EB181F15-3E62-6F93-FE11-6EBA9BF8921A}"/>
              </a:ext>
            </a:extLst>
          </p:cNvPr>
          <p:cNvSpPr txBox="1"/>
          <p:nvPr/>
        </p:nvSpPr>
        <p:spPr>
          <a:xfrm>
            <a:off x="755576" y="1133747"/>
            <a:ext cx="7344816" cy="230832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Angela provides the highest level of compassionate care, culturally sensitive to a vulnerable population with co-morbid mental health conditions. Especially caring for vulnerable, First Nations, homeless consumers with addiction issues. She takes the time to listen to patients' concerns and feelings. She tries to understand what patients are going through and expresses empathy. She offers physical comfort, such as a warm blanket or a reassuring touch. She spends quality time with patients, showing care about their well-being. She advocates for patients by speaking up for patients' needs and preferences in their care.</a:t>
            </a:r>
          </a:p>
        </p:txBody>
      </p:sp>
    </p:spTree>
    <p:extLst>
      <p:ext uri="{BB962C8B-B14F-4D97-AF65-F5344CB8AC3E}">
        <p14:creationId xmlns:p14="http://schemas.microsoft.com/office/powerpoint/2010/main" val="3650381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7300-C417-E5D3-7585-8ED418C651A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3536819-09FD-C8C8-23D1-715B6F5E0712}"/>
              </a:ext>
            </a:extLst>
          </p:cNvPr>
          <p:cNvSpPr>
            <a:spLocks noGrp="1"/>
          </p:cNvSpPr>
          <p:nvPr>
            <p:ph type="title"/>
          </p:nvPr>
        </p:nvSpPr>
        <p:spPr>
          <a:xfrm>
            <a:off x="107504" y="2139702"/>
            <a:ext cx="8481397" cy="1368152"/>
          </a:xfrm>
        </p:spPr>
        <p:txBody>
          <a:bodyPr>
            <a:noAutofit/>
          </a:bodyPr>
          <a:lstStyle/>
          <a:p>
            <a:pPr algn="ctr">
              <a:spcAft>
                <a:spcPts val="600"/>
              </a:spcAft>
            </a:pPr>
            <a:r>
              <a:rPr lang="en-AU" sz="6500" b="1" dirty="0"/>
              <a:t>MENTAL HEALTH NOMINEES</a:t>
            </a:r>
          </a:p>
        </p:txBody>
      </p:sp>
      <p:sp>
        <p:nvSpPr>
          <p:cNvPr id="4" name="TextBox 3">
            <a:extLst>
              <a:ext uri="{FF2B5EF4-FFF2-40B4-BE49-F238E27FC236}">
                <a16:creationId xmlns:a16="http://schemas.microsoft.com/office/drawing/2014/main" id="{EE270489-0A34-86A3-F5AD-641025B4040E}"/>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A7997512-BC86-2812-880A-599EEA60ECC5}"/>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4EF6D5E7-C26A-45D5-4308-C6868AAB4955}"/>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053BF330-8CD5-20AE-4BD6-5324099F6A9E}"/>
              </a:ext>
            </a:extLst>
          </p:cNvPr>
          <p:cNvPicPr>
            <a:picLocks noChangeAspect="1"/>
          </p:cNvPicPr>
          <p:nvPr/>
        </p:nvPicPr>
        <p:blipFill>
          <a:blip r:embed="rId3"/>
          <a:stretch>
            <a:fillRect/>
          </a:stretch>
        </p:blipFill>
        <p:spPr>
          <a:xfrm>
            <a:off x="-108520" y="932443"/>
            <a:ext cx="4104456" cy="3655531"/>
          </a:xfrm>
          <a:prstGeom prst="rect">
            <a:avLst/>
          </a:prstGeom>
        </p:spPr>
      </p:pic>
    </p:spTree>
    <p:extLst>
      <p:ext uri="{BB962C8B-B14F-4D97-AF65-F5344CB8AC3E}">
        <p14:creationId xmlns:p14="http://schemas.microsoft.com/office/powerpoint/2010/main" val="2822565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0947-649B-44A2-ED76-EBA4803E6E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0EFA242-5A6C-6262-4FBF-976ADF13C295}"/>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F7A15504-396D-8C9D-47E7-ECD2A862F25C}"/>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EF7E19A9-1E02-99B1-C72D-8CBBF5C74447}"/>
              </a:ext>
            </a:extLst>
          </p:cNvPr>
          <p:cNvSpPr txBox="1"/>
          <p:nvPr/>
        </p:nvSpPr>
        <p:spPr>
          <a:xfrm>
            <a:off x="756192" y="323562"/>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Damien – Medical Practitioner </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B209FB96-4DB1-101D-9A6E-AA43F6FFBC5A}"/>
              </a:ext>
            </a:extLst>
          </p:cNvPr>
          <p:cNvSpPr txBox="1"/>
          <p:nvPr/>
        </p:nvSpPr>
        <p:spPr>
          <a:xfrm>
            <a:off x="791688" y="982411"/>
            <a:ext cx="7344816"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Damien is a colleague whom I have worked with. I believe him to be a compassionate and caring doctor. He looked after my son in the acute short stay unit and was fantastic. My family is very grateful that people like Dr Damien work here we are lucky to have him at this hospital.</a:t>
            </a:r>
          </a:p>
        </p:txBody>
      </p:sp>
    </p:spTree>
    <p:extLst>
      <p:ext uri="{BB962C8B-B14F-4D97-AF65-F5344CB8AC3E}">
        <p14:creationId xmlns:p14="http://schemas.microsoft.com/office/powerpoint/2010/main" val="37317758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C640B-A278-FD97-8CB7-EDEAAF2E06F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28B3C35-CF1F-4623-3B6A-05F52B78F4BD}"/>
              </a:ext>
            </a:extLst>
          </p:cNvPr>
          <p:cNvSpPr/>
          <p:nvPr/>
        </p:nvSpPr>
        <p:spPr>
          <a:xfrm>
            <a:off x="476017"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1A029C9-6726-1B1E-EA11-A2FCD3693BEB}"/>
              </a:ext>
            </a:extLst>
          </p:cNvPr>
          <p:cNvSpPr txBox="1"/>
          <p:nvPr/>
        </p:nvSpPr>
        <p:spPr>
          <a:xfrm>
            <a:off x="467543" y="162065"/>
            <a:ext cx="8144761"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19EFFE4-E3D1-611E-2216-8DEAEFDC725B}"/>
              </a:ext>
            </a:extLst>
          </p:cNvPr>
          <p:cNvSpPr txBox="1"/>
          <p:nvPr/>
        </p:nvSpPr>
        <p:spPr>
          <a:xfrm>
            <a:off x="791688" y="269786"/>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Dr Francesca - Consultant</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8034C0A4-5B0F-BA5B-3F3B-BD778B4E7F44}"/>
              </a:ext>
            </a:extLst>
          </p:cNvPr>
          <p:cNvSpPr txBox="1"/>
          <p:nvPr/>
        </p:nvSpPr>
        <p:spPr>
          <a:xfrm>
            <a:off x="791688" y="982411"/>
            <a:ext cx="7452720" cy="175432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Dr Francesca has been an incredibly strong advocate for compassionate, trauma-informed and holistic care in women's health. Her infectious drive has rubbed off on colleagues with many of us pursuing training in trauma-focused therapies. Dr Francesca wants the best for this patient as a cohort; her compassion goes beyond just individual service user interactions. Her compassion inspires compassion in others.</a:t>
            </a:r>
          </a:p>
        </p:txBody>
      </p:sp>
    </p:spTree>
    <p:extLst>
      <p:ext uri="{BB962C8B-B14F-4D97-AF65-F5344CB8AC3E}">
        <p14:creationId xmlns:p14="http://schemas.microsoft.com/office/powerpoint/2010/main" val="25039227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B6898-27C8-FACF-27F7-8C113320951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0E232BD-26D8-2127-098D-2A6A97E583F3}"/>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CBF19F93-6EC2-788A-2E10-B450D5ED7C9A}"/>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6316E850-4D7B-804B-332E-72CF13BD99E8}"/>
              </a:ext>
            </a:extLst>
          </p:cNvPr>
          <p:cNvSpPr txBox="1"/>
          <p:nvPr/>
        </p:nvSpPr>
        <p:spPr>
          <a:xfrm>
            <a:off x="756192" y="323562"/>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Tracey – Clerical Officer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83E50F00-CE29-928C-93E7-EB1162B6C661}"/>
              </a:ext>
            </a:extLst>
          </p:cNvPr>
          <p:cNvSpPr txBox="1"/>
          <p:nvPr/>
        </p:nvSpPr>
        <p:spPr>
          <a:xfrm>
            <a:off x="791633" y="1050661"/>
            <a:ext cx="7344816" cy="341632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Tracey consistently goes above and beyond in her role as a HIMS Clerk, demonstrating care, compassion, and respect in all interactions. She takes the time each morning to greet patients and colleagues and regularly checks in to ensure they feel welcomed and supported. Tracey treats all individuals with dignity and professionalism, particularly when handling sensitive patient information. She communicates clearly and compassionately, ensuring patients feel heard and understand administrative processes. In addition to her strong patient‑focused approach, Tracey assists with training all new staff within the department. She is patient, approachable, and supportive, helping new team members feel confident in their roles. Tracey works collaboratively, leads by example, and consistently upholds confidentiality, teamwork, and high‑quality patient care, making a valuable contribution to the service.</a:t>
            </a:r>
          </a:p>
        </p:txBody>
      </p:sp>
    </p:spTree>
    <p:extLst>
      <p:ext uri="{BB962C8B-B14F-4D97-AF65-F5344CB8AC3E}">
        <p14:creationId xmlns:p14="http://schemas.microsoft.com/office/powerpoint/2010/main" val="134907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AD9D2-BEDA-F2B3-8720-E25EBE4CF7A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0481866-0D01-CBF1-A5EA-20F078233C23}"/>
              </a:ext>
            </a:extLst>
          </p:cNvPr>
          <p:cNvSpPr>
            <a:spLocks noGrp="1"/>
          </p:cNvSpPr>
          <p:nvPr>
            <p:ph type="title"/>
          </p:nvPr>
        </p:nvSpPr>
        <p:spPr>
          <a:xfrm>
            <a:off x="107504" y="2139702"/>
            <a:ext cx="8481397" cy="1368152"/>
          </a:xfrm>
        </p:spPr>
        <p:txBody>
          <a:bodyPr>
            <a:noAutofit/>
          </a:bodyPr>
          <a:lstStyle/>
          <a:p>
            <a:pPr algn="ctr">
              <a:spcAft>
                <a:spcPts val="600"/>
              </a:spcAft>
            </a:pPr>
            <a:r>
              <a:rPr lang="en-AU" sz="6500" b="1" dirty="0"/>
              <a:t>COMMUNITY SERVICES BADGE WINNERS</a:t>
            </a:r>
          </a:p>
        </p:txBody>
      </p:sp>
      <p:sp>
        <p:nvSpPr>
          <p:cNvPr id="4" name="TextBox 3">
            <a:extLst>
              <a:ext uri="{FF2B5EF4-FFF2-40B4-BE49-F238E27FC236}">
                <a16:creationId xmlns:a16="http://schemas.microsoft.com/office/drawing/2014/main" id="{11D4D9BE-144A-F9AE-C62C-191993D5CB72}"/>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64F0A501-8D64-E90B-9C4F-2BFDDC18D071}"/>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C17B10A3-9711-EADB-314D-03A95875EF37}"/>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1DD90FC4-9A1E-E43A-0780-41D0B4A92959}"/>
              </a:ext>
            </a:extLst>
          </p:cNvPr>
          <p:cNvPicPr>
            <a:picLocks noChangeAspect="1"/>
          </p:cNvPicPr>
          <p:nvPr/>
        </p:nvPicPr>
        <p:blipFill>
          <a:blip r:embed="rId3"/>
          <a:stretch>
            <a:fillRect/>
          </a:stretch>
        </p:blipFill>
        <p:spPr>
          <a:xfrm>
            <a:off x="-108520" y="932443"/>
            <a:ext cx="4104456" cy="3655531"/>
          </a:xfrm>
          <a:prstGeom prst="rect">
            <a:avLst/>
          </a:prstGeom>
        </p:spPr>
      </p:pic>
    </p:spTree>
    <p:extLst>
      <p:ext uri="{BB962C8B-B14F-4D97-AF65-F5344CB8AC3E}">
        <p14:creationId xmlns:p14="http://schemas.microsoft.com/office/powerpoint/2010/main" val="24108838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AE6DB-8578-1B52-0FDA-754883E3C1D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2E35FF-C5B9-EC6B-869D-3A1B5F42B1DA}"/>
              </a:ext>
            </a:extLst>
          </p:cNvPr>
          <p:cNvSpPr/>
          <p:nvPr/>
        </p:nvSpPr>
        <p:spPr>
          <a:xfrm>
            <a:off x="468160"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8616B543-786B-D383-235D-E440C008BB2F}"/>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3E7B409A-E4AA-3A5B-9FA9-F631B2CD7DFC}"/>
              </a:ext>
            </a:extLst>
          </p:cNvPr>
          <p:cNvSpPr txBox="1"/>
          <p:nvPr/>
        </p:nvSpPr>
        <p:spPr>
          <a:xfrm>
            <a:off x="787974" y="323562"/>
            <a:ext cx="8388424" cy="4770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5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rPr>
              <a:t>Raylene – VAD Care Service Navigator</a:t>
            </a:r>
          </a:p>
        </p:txBody>
      </p:sp>
      <p:sp>
        <p:nvSpPr>
          <p:cNvPr id="2" name="TextBox 1">
            <a:extLst>
              <a:ext uri="{FF2B5EF4-FFF2-40B4-BE49-F238E27FC236}">
                <a16:creationId xmlns:a16="http://schemas.microsoft.com/office/drawing/2014/main" id="{D54733EA-DA3B-24EF-BDA6-7FB57CA5A91B}"/>
              </a:ext>
            </a:extLst>
          </p:cNvPr>
          <p:cNvSpPr txBox="1"/>
          <p:nvPr/>
        </p:nvSpPr>
        <p:spPr>
          <a:xfrm>
            <a:off x="827584" y="1039739"/>
            <a:ext cx="7344816" cy="386259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Ray has been an extraordinary part of our team for four years, bringing her wealth of experience in nursing to the Care Navigator role in supporting people to explore this end-of-life choice at what is routinely a deeply vulnerable and challenging time. Throughout her time with us, Ray has continually met each new patient and family where they are across their journey, tailoring the support and care she provides to what she hears from them at this extraordinary time in their lives, delivering truly person-centred care from our office, in a health service, aged care setting or in their homes wherever they may be across our diverse state.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The kindness, compassion and honesty consciously brought to the care she offers to not only our patients and families, but our broader team is often accompanied by her warm sense of humour and infectious laugh, inviting a real connection on a deeply human level. We are privileged to see this in her daily practice </a:t>
            </a:r>
            <a:r>
              <a:rPr lang="en-AU" sz="1750" dirty="0">
                <a:solidFill>
                  <a:srgbClr val="5A2476"/>
                </a:solidFill>
                <a:latin typeface="Aptos Narrow" panose="020B0004020202020204" pitchFamily="34" charset="0"/>
                <a:cs typeface="Arial" panose="020B0604020202020204" pitchFamily="34" charset="0"/>
              </a:rPr>
              <a:t>and</a:t>
            </a:r>
            <a:r>
              <a:rPr kumimoji="0" lang="en-AU" sz="1750"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 grateful she chooses to work with us.</a:t>
            </a:r>
          </a:p>
        </p:txBody>
      </p:sp>
      <p:pic>
        <p:nvPicPr>
          <p:cNvPr id="6" name="Picture 5">
            <a:extLst>
              <a:ext uri="{FF2B5EF4-FFF2-40B4-BE49-F238E27FC236}">
                <a16:creationId xmlns:a16="http://schemas.microsoft.com/office/drawing/2014/main" id="{13BFEED7-8E4B-6B84-74C2-5BCA37B4A373}"/>
              </a:ext>
            </a:extLst>
          </p:cNvPr>
          <p:cNvPicPr>
            <a:picLocks noChangeAspect="1"/>
          </p:cNvPicPr>
          <p:nvPr/>
        </p:nvPicPr>
        <p:blipFill>
          <a:blip r:embed="rId2"/>
          <a:stretch>
            <a:fillRect/>
          </a:stretch>
        </p:blipFill>
        <p:spPr>
          <a:xfrm>
            <a:off x="8100392" y="79668"/>
            <a:ext cx="936104" cy="907179"/>
          </a:xfrm>
          <a:prstGeom prst="rect">
            <a:avLst/>
          </a:prstGeom>
        </p:spPr>
      </p:pic>
    </p:spTree>
    <p:extLst>
      <p:ext uri="{BB962C8B-B14F-4D97-AF65-F5344CB8AC3E}">
        <p14:creationId xmlns:p14="http://schemas.microsoft.com/office/powerpoint/2010/main" val="40252891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A4AA2-2833-D9CE-51B3-BD3CE4F49F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CF7D25C-470F-6DE8-38DD-FBAC6756AAD3}"/>
              </a:ext>
            </a:extLst>
          </p:cNvPr>
          <p:cNvSpPr>
            <a:spLocks noGrp="1"/>
          </p:cNvSpPr>
          <p:nvPr>
            <p:ph type="title"/>
          </p:nvPr>
        </p:nvSpPr>
        <p:spPr>
          <a:xfrm>
            <a:off x="107504" y="2139702"/>
            <a:ext cx="8481397" cy="1368152"/>
          </a:xfrm>
        </p:spPr>
        <p:txBody>
          <a:bodyPr>
            <a:noAutofit/>
          </a:bodyPr>
          <a:lstStyle/>
          <a:p>
            <a:pPr algn="ctr">
              <a:spcAft>
                <a:spcPts val="600"/>
              </a:spcAft>
            </a:pPr>
            <a:r>
              <a:rPr lang="en-AU" sz="6500" b="1" dirty="0"/>
              <a:t>COMMUNITY SERVICES NOMINEES</a:t>
            </a:r>
          </a:p>
        </p:txBody>
      </p:sp>
      <p:sp>
        <p:nvSpPr>
          <p:cNvPr id="4" name="TextBox 3">
            <a:extLst>
              <a:ext uri="{FF2B5EF4-FFF2-40B4-BE49-F238E27FC236}">
                <a16:creationId xmlns:a16="http://schemas.microsoft.com/office/drawing/2014/main" id="{1768445D-F7A0-8595-F80C-A79D58DE2447}"/>
              </a:ext>
            </a:extLst>
          </p:cNvPr>
          <p:cNvSpPr txBox="1"/>
          <p:nvPr/>
        </p:nvSpPr>
        <p:spPr>
          <a:xfrm>
            <a:off x="215516" y="278719"/>
            <a:ext cx="87129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2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sp>
        <p:nvSpPr>
          <p:cNvPr id="6" name="Rectangle 5">
            <a:extLst>
              <a:ext uri="{FF2B5EF4-FFF2-40B4-BE49-F238E27FC236}">
                <a16:creationId xmlns:a16="http://schemas.microsoft.com/office/drawing/2014/main" id="{37F8A6F4-CAA4-97B2-234E-EA69C773788D}"/>
              </a:ext>
            </a:extLst>
          </p:cNvPr>
          <p:cNvSpPr/>
          <p:nvPr/>
        </p:nvSpPr>
        <p:spPr>
          <a:xfrm>
            <a:off x="-1632" y="273253"/>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D8CF723B-2F41-8510-166A-7357B87A3780}"/>
              </a:ext>
            </a:extLst>
          </p:cNvPr>
          <p:cNvSpPr txBox="1"/>
          <p:nvPr/>
        </p:nvSpPr>
        <p:spPr>
          <a:xfrm>
            <a:off x="465912" y="298556"/>
            <a:ext cx="871296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3600" b="0" i="0" u="none" strike="noStrike" kern="1200" cap="none" spc="0" normalizeH="0" baseline="0" noProof="0" dirty="0">
                <a:ln>
                  <a:noFill/>
                </a:ln>
                <a:solidFill>
                  <a:prstClr val="white"/>
                </a:solidFill>
                <a:effectLst/>
                <a:uLnTx/>
                <a:uFillTx/>
                <a:latin typeface="Calibri"/>
                <a:ea typeface="+mn-ea"/>
                <a:cs typeface="+mn-cs"/>
              </a:rPr>
              <a:t>2026 COMPASSIONATE CARE AWARDS</a:t>
            </a:r>
          </a:p>
        </p:txBody>
      </p:sp>
      <p:pic>
        <p:nvPicPr>
          <p:cNvPr id="2" name="Picture 1">
            <a:extLst>
              <a:ext uri="{FF2B5EF4-FFF2-40B4-BE49-F238E27FC236}">
                <a16:creationId xmlns:a16="http://schemas.microsoft.com/office/drawing/2014/main" id="{91D0771D-0F46-A3AD-F270-A984D0ABADA8}"/>
              </a:ext>
            </a:extLst>
          </p:cNvPr>
          <p:cNvPicPr>
            <a:picLocks noChangeAspect="1"/>
          </p:cNvPicPr>
          <p:nvPr/>
        </p:nvPicPr>
        <p:blipFill>
          <a:blip r:embed="rId3"/>
          <a:stretch>
            <a:fillRect/>
          </a:stretch>
        </p:blipFill>
        <p:spPr>
          <a:xfrm>
            <a:off x="-108520" y="932443"/>
            <a:ext cx="4104456" cy="3655531"/>
          </a:xfrm>
          <a:prstGeom prst="rect">
            <a:avLst/>
          </a:prstGeom>
        </p:spPr>
      </p:pic>
    </p:spTree>
    <p:extLst>
      <p:ext uri="{BB962C8B-B14F-4D97-AF65-F5344CB8AC3E}">
        <p14:creationId xmlns:p14="http://schemas.microsoft.com/office/powerpoint/2010/main" val="5095760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979DD-AF94-048B-648F-1F3ED823CCA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4D9C369-22EF-4693-CE44-373BD76B4A33}"/>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51263128-AFE0-90B6-06AB-D820D30D910C}"/>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CF512C00-2180-F00C-DB66-F985680AD1CB}"/>
              </a:ext>
            </a:extLst>
          </p:cNvPr>
          <p:cNvSpPr txBox="1"/>
          <p:nvPr/>
        </p:nvSpPr>
        <p:spPr>
          <a:xfrm>
            <a:off x="648688" y="295622"/>
            <a:ext cx="838780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3000" b="1" dirty="0">
                <a:solidFill>
                  <a:prstClr val="white"/>
                </a:solidFill>
                <a:latin typeface="Lucida Calligraphy" panose="03010101010101010101" pitchFamily="66" charset="0"/>
                <a:cs typeface="Dreaming Outloud Script Pro" panose="020F0502020204030204" pitchFamily="66" charset="0"/>
              </a:rPr>
              <a:t>Lavinia – Clinical Nurse Educator</a:t>
            </a:r>
            <a:endParaRPr kumimoji="0" lang="en-AU" sz="30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11651AC4-3FDA-92A6-534E-2A5D4A3B8EBB}"/>
              </a:ext>
            </a:extLst>
          </p:cNvPr>
          <p:cNvSpPr txBox="1"/>
          <p:nvPr/>
        </p:nvSpPr>
        <p:spPr>
          <a:xfrm>
            <a:off x="791632" y="918234"/>
            <a:ext cx="7524783" cy="369331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Vinnie has worked within the field of burns across England and the WA State Burns Unit for the last 12 years. She developed a love of nursing education which has found her excel as a Clinical Nurse Educator. Providing empathy, compassion and tough love when needed, Vinnie ensures her patients and their families are provided a clear path towards gaining back some of their independence and confidence as they battle the many challenges that come with both catastrophic and mild burn injuries. She has recently transitioned to the role of Clinical Nurse Educator within Home Hospital for SMHS and has been a warm, welcoming, thoughtful educator within this new sector. She has facilitated evidence-based, educational requirements to the onboarding of numerous nurses and new staff members across three SMHS sites in the last six months ensuring the smooth and seamless transition of staff and patients from the hospital to the community setting. She is a valuable team member to the SMHS. Thank you.</a:t>
            </a:r>
          </a:p>
        </p:txBody>
      </p:sp>
    </p:spTree>
    <p:extLst>
      <p:ext uri="{BB962C8B-B14F-4D97-AF65-F5344CB8AC3E}">
        <p14:creationId xmlns:p14="http://schemas.microsoft.com/office/powerpoint/2010/main" val="19266109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17F64-75C3-3468-4F80-D4289B1B9F8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A9FC27F-567F-8CC8-1DE6-D93CE6AA106A}"/>
              </a:ext>
            </a:extLst>
          </p:cNvPr>
          <p:cNvSpPr/>
          <p:nvPr/>
        </p:nvSpPr>
        <p:spPr>
          <a:xfrm>
            <a:off x="467544" y="162065"/>
            <a:ext cx="8136288" cy="4657873"/>
          </a:xfrm>
          <a:prstGeom prst="rect">
            <a:avLst/>
          </a:prstGeom>
          <a:solidFill>
            <a:schemeClr val="bg1"/>
          </a:solidFill>
          <a:ln cmpd="dbl">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Box 3">
            <a:extLst>
              <a:ext uri="{FF2B5EF4-FFF2-40B4-BE49-F238E27FC236}">
                <a16:creationId xmlns:a16="http://schemas.microsoft.com/office/drawing/2014/main" id="{B341F49F-4EB8-E01E-7E08-193C6DA28137}"/>
              </a:ext>
            </a:extLst>
          </p:cNvPr>
          <p:cNvSpPr txBox="1"/>
          <p:nvPr/>
        </p:nvSpPr>
        <p:spPr>
          <a:xfrm>
            <a:off x="467544" y="162065"/>
            <a:ext cx="8136288" cy="769441"/>
          </a:xfrm>
          <a:prstGeom prst="rect">
            <a:avLst/>
          </a:prstGeom>
          <a:solidFill>
            <a:srgbClr val="5A2476"/>
          </a:solidFill>
        </p:spPr>
        <p:txBody>
          <a:bodyPr wrap="square" rtlCol="0" anchor="ctr">
            <a:spAutoFit/>
          </a:bodyPr>
          <a:lstStyle/>
          <a:p>
            <a:pPr marL="0" marR="0" lvl="0" indent="0" algn="ctr" defTabSz="914400" rtl="0" eaLnBrk="1" fontAlgn="auto" latinLnBrk="0" hangingPunct="1">
              <a:lnSpc>
                <a:spcPct val="100000"/>
              </a:lnSpc>
              <a:spcBef>
                <a:spcPts val="1200"/>
              </a:spcBef>
              <a:spcAft>
                <a:spcPts val="1200"/>
              </a:spcAft>
              <a:buClrTx/>
              <a:buSzTx/>
              <a:buFontTx/>
              <a:buNone/>
              <a:tabLst/>
              <a:defRPr/>
            </a:pPr>
            <a:endParaRPr kumimoji="0" lang="en-AU" sz="4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C096A33-6A8F-10A4-0C8E-2B8A709809A7}"/>
              </a:ext>
            </a:extLst>
          </p:cNvPr>
          <p:cNvSpPr txBox="1"/>
          <p:nvPr/>
        </p:nvSpPr>
        <p:spPr>
          <a:xfrm>
            <a:off x="648688" y="310628"/>
            <a:ext cx="83878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2800" b="1" dirty="0">
                <a:solidFill>
                  <a:prstClr val="white"/>
                </a:solidFill>
                <a:latin typeface="Lucida Calligraphy" panose="03010101010101010101" pitchFamily="66" charset="0"/>
                <a:cs typeface="Dreaming Outloud Script Pro" panose="020F0502020204030204" pitchFamily="66" charset="0"/>
              </a:rPr>
              <a:t>Philippa – Complex Care Coordinator</a:t>
            </a:r>
            <a:endParaRPr kumimoji="0" lang="en-AU" sz="2800" b="1" i="0" u="none" strike="noStrike" kern="1200" cap="none" spc="0" normalizeH="0" baseline="0" noProof="0" dirty="0">
              <a:ln>
                <a:noFill/>
              </a:ln>
              <a:solidFill>
                <a:prstClr val="white"/>
              </a:solidFill>
              <a:effectLst/>
              <a:uLnTx/>
              <a:uFillTx/>
              <a:latin typeface="Lucida Calligraphy" panose="03010101010101010101" pitchFamily="66" charset="0"/>
              <a:ea typeface="+mn-ea"/>
              <a:cs typeface="Dreaming Outloud Script Pro" panose="020F0502020204030204" pitchFamily="66" charset="0"/>
            </a:endParaRPr>
          </a:p>
        </p:txBody>
      </p:sp>
      <p:sp>
        <p:nvSpPr>
          <p:cNvPr id="2" name="TextBox 1">
            <a:extLst>
              <a:ext uri="{FF2B5EF4-FFF2-40B4-BE49-F238E27FC236}">
                <a16:creationId xmlns:a16="http://schemas.microsoft.com/office/drawing/2014/main" id="{34392F67-49FF-552B-1CB6-FCD1515F42B4}"/>
              </a:ext>
            </a:extLst>
          </p:cNvPr>
          <p:cNvSpPr txBox="1"/>
          <p:nvPr/>
        </p:nvSpPr>
        <p:spPr>
          <a:xfrm>
            <a:off x="791688" y="982411"/>
            <a:ext cx="7344816" cy="258532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b="0" i="0" u="none" strike="noStrike" kern="1200" cap="none" spc="0" normalizeH="0" baseline="0" noProof="0" dirty="0">
                <a:ln>
                  <a:noFill/>
                </a:ln>
                <a:solidFill>
                  <a:srgbClr val="5A2476"/>
                </a:solidFill>
                <a:effectLst/>
                <a:uLnTx/>
                <a:uFillTx/>
                <a:latin typeface="Aptos Narrow" panose="020B0004020202020204" pitchFamily="34" charset="0"/>
                <a:cs typeface="Arial" panose="020B0604020202020204" pitchFamily="34" charset="0"/>
              </a:rPr>
              <a:t>Philippa is a dedicated Complex Care Coordinator who consistently demonstrates the SMHS values of Care, Integrity, Respect, Excellence and Teamwork. She provides compassionate, calm and empowering support to clients, advocating ethically and professionally on their behalf. Philippa treats every person with dignity, working collaboratively to help them achieve their health and psychosocial goals. Her extensive knowledge and innovative, client‑centred approaches lead to outstanding outcomes, particularly for those with complex needs. She also actively supports colleagues, sharing expertise and fostering a respectful, collaborative team environment.</a:t>
            </a:r>
          </a:p>
        </p:txBody>
      </p:sp>
    </p:spTree>
    <p:extLst>
      <p:ext uri="{BB962C8B-B14F-4D97-AF65-F5344CB8AC3E}">
        <p14:creationId xmlns:p14="http://schemas.microsoft.com/office/powerpoint/2010/main" val="25169057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7029F2-C7FF-487A-A0B2-243A12C8222D}"/>
              </a:ext>
            </a:extLst>
          </p:cNvPr>
          <p:cNvSpPr>
            <a:spLocks noGrp="1"/>
          </p:cNvSpPr>
          <p:nvPr>
            <p:ph type="title"/>
          </p:nvPr>
        </p:nvSpPr>
        <p:spPr>
          <a:xfrm>
            <a:off x="214350" y="2139702"/>
            <a:ext cx="8712968" cy="1368152"/>
          </a:xfrm>
        </p:spPr>
        <p:txBody>
          <a:bodyPr>
            <a:normAutofit fontScale="90000"/>
          </a:bodyPr>
          <a:lstStyle/>
          <a:p>
            <a:pPr algn="ctr"/>
            <a:r>
              <a:rPr lang="en-AU" sz="6700" b="1" dirty="0"/>
              <a:t>CONGRATULATIONS</a:t>
            </a:r>
            <a:br>
              <a:rPr lang="en-AU" sz="6700" dirty="0"/>
            </a:br>
            <a:r>
              <a:rPr lang="en-AU" sz="7200" dirty="0"/>
              <a:t> </a:t>
            </a:r>
            <a:r>
              <a:rPr lang="en-AU" sz="6700" dirty="0"/>
              <a:t>to all nominees and badge winners!</a:t>
            </a:r>
          </a:p>
        </p:txBody>
      </p:sp>
      <p:sp>
        <p:nvSpPr>
          <p:cNvPr id="4" name="TextBox 3">
            <a:extLst>
              <a:ext uri="{FF2B5EF4-FFF2-40B4-BE49-F238E27FC236}">
                <a16:creationId xmlns:a16="http://schemas.microsoft.com/office/drawing/2014/main" id="{7970810F-F18F-4F79-DA19-A9DBF3D03AE3}"/>
              </a:ext>
            </a:extLst>
          </p:cNvPr>
          <p:cNvSpPr txBox="1"/>
          <p:nvPr/>
        </p:nvSpPr>
        <p:spPr>
          <a:xfrm>
            <a:off x="215982" y="319665"/>
            <a:ext cx="8712968" cy="584775"/>
          </a:xfrm>
          <a:prstGeom prst="rect">
            <a:avLst/>
          </a:prstGeom>
          <a:noFill/>
        </p:spPr>
        <p:txBody>
          <a:bodyPr wrap="square" rtlCol="0">
            <a:spAutoFit/>
          </a:bodyPr>
          <a:lstStyle/>
          <a:p>
            <a:r>
              <a:rPr lang="en-AU" sz="3200" dirty="0">
                <a:solidFill>
                  <a:schemeClr val="bg1"/>
                </a:solidFill>
              </a:rPr>
              <a:t>2026 COMPASSIONATE CARE AWARDS</a:t>
            </a:r>
          </a:p>
        </p:txBody>
      </p:sp>
      <p:sp>
        <p:nvSpPr>
          <p:cNvPr id="6" name="Rectangle 5">
            <a:extLst>
              <a:ext uri="{FF2B5EF4-FFF2-40B4-BE49-F238E27FC236}">
                <a16:creationId xmlns:a16="http://schemas.microsoft.com/office/drawing/2014/main" id="{B3E4FA7C-34C0-1C74-2B93-E354959FC23B}"/>
              </a:ext>
            </a:extLst>
          </p:cNvPr>
          <p:cNvSpPr/>
          <p:nvPr/>
        </p:nvSpPr>
        <p:spPr>
          <a:xfrm>
            <a:off x="-1166" y="314199"/>
            <a:ext cx="9144000" cy="708855"/>
          </a:xfrm>
          <a:prstGeom prst="rect">
            <a:avLst/>
          </a:prstGeom>
          <a:solidFill>
            <a:schemeClr val="accent1"/>
          </a:solidFill>
          <a:ln>
            <a:solidFill>
              <a:srgbClr val="5A24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 name="TextBox 6">
            <a:extLst>
              <a:ext uri="{FF2B5EF4-FFF2-40B4-BE49-F238E27FC236}">
                <a16:creationId xmlns:a16="http://schemas.microsoft.com/office/drawing/2014/main" id="{3B135FFE-94F2-506C-E0BA-9428AA2F5BEB}"/>
              </a:ext>
            </a:extLst>
          </p:cNvPr>
          <p:cNvSpPr txBox="1"/>
          <p:nvPr/>
        </p:nvSpPr>
        <p:spPr>
          <a:xfrm>
            <a:off x="-1166" y="339502"/>
            <a:ext cx="9180512" cy="646331"/>
          </a:xfrm>
          <a:prstGeom prst="rect">
            <a:avLst/>
          </a:prstGeom>
          <a:noFill/>
        </p:spPr>
        <p:txBody>
          <a:bodyPr wrap="square" rtlCol="0">
            <a:spAutoFit/>
          </a:bodyPr>
          <a:lstStyle/>
          <a:p>
            <a:pPr algn="ctr"/>
            <a:r>
              <a:rPr lang="en-AU" sz="3600" dirty="0">
                <a:solidFill>
                  <a:schemeClr val="bg1"/>
                </a:solidFill>
              </a:rPr>
              <a:t>2026 COMPASSIONATE CARE AWARDS</a:t>
            </a:r>
          </a:p>
        </p:txBody>
      </p:sp>
    </p:spTree>
    <p:extLst>
      <p:ext uri="{BB962C8B-B14F-4D97-AF65-F5344CB8AC3E}">
        <p14:creationId xmlns:p14="http://schemas.microsoft.com/office/powerpoint/2010/main" val="505139629"/>
      </p:ext>
    </p:extLst>
  </p:cSld>
  <p:clrMapOvr>
    <a:masterClrMapping/>
  </p:clrMapOvr>
</p:sld>
</file>

<file path=ppt/theme/theme1.xml><?xml version="1.0" encoding="utf-8"?>
<a:theme xmlns:a="http://schemas.openxmlformats.org/drawingml/2006/main" name="FWPLS_Presentation_template">
  <a:themeElements>
    <a:clrScheme name="Custom 4">
      <a:dk1>
        <a:sysClr val="windowText" lastClr="000000"/>
      </a:dk1>
      <a:lt1>
        <a:sysClr val="window" lastClr="FFFFFF"/>
      </a:lt1>
      <a:dk2>
        <a:srgbClr val="464E56"/>
      </a:dk2>
      <a:lt2>
        <a:srgbClr val="FFFFFF"/>
      </a:lt2>
      <a:accent1>
        <a:srgbClr val="5A2476"/>
      </a:accent1>
      <a:accent2>
        <a:srgbClr val="EEE9F1"/>
      </a:accent2>
      <a:accent3>
        <a:srgbClr val="7B5091"/>
      </a:accent3>
      <a:accent4>
        <a:srgbClr val="AC91BA"/>
      </a:accent4>
      <a:accent5>
        <a:srgbClr val="CDBDD6"/>
      </a:accent5>
      <a:accent6>
        <a:srgbClr val="EFF1E8"/>
      </a:accent6>
      <a:hlink>
        <a:srgbClr val="5A2476"/>
      </a:hlink>
      <a:folHlink>
        <a:srgbClr val="6E29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MHS_PowerPoint_template_widescreen" id="{1DE5E840-8D29-404D-B138-AEE821E52E8D}" vid="{2341AC19-1433-4E3E-937C-7E66965123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emplate xmlns="57cb05f5-5187-427c-8d03-80ed6ae7dc40">SMHS</Template>
    <_dlc_DocId xmlns="18ded414-636d-46fe-b9aa-205fb9f4215b">SMHS-465935211-33</_dlc_DocId>
    <_dlc_DocIdUrl xmlns="18ded414-636d-46fe-b9aa-205fb9f4215b">
      <Url>https://wahealthdept.sharepoint.com/sites/smhs-comms/_layouts/15/DocIdRedir.aspx?ID=SMHS-465935211-33</Url>
      <Description>SMHS-465935211-33</Description>
    </_dlc_DocIdUrl>
    <Notes xmlns="57cb05f5-5187-427c-8d03-80ed6ae7dc40">This template includes a cover page</Notes>
    <ReviewDate xmlns="57cb05f5-5187-427c-8d03-80ed6ae7dc40" xsi:nil="true"/>
    <KeyWords xmlns="57cb05f5-5187-427c-8d03-80ed6ae7dc40" xsi:nil="true"/>
    <nb3dc8a0cb7346df93dd60004a8b661f xmlns="57cb05f5-5187-427c-8d03-80ed6ae7dc40">
      <Terms xmlns="http://schemas.microsoft.com/office/infopath/2007/PartnerControls"/>
    </nb3dc8a0cb7346df93dd60004a8b661f>
    <DocumentType xmlns="57cb05f5-5187-427c-8d03-80ed6ae7dc40">Template</DocumentType>
    <TaxCatchAll xmlns="18ded414-636d-46fe-b9aa-205fb9f4215b" xsi:nil="true"/>
    <DateCreated xmlns="57cb05f5-5187-427c-8d03-80ed6ae7dc40" xsi:nil="true"/>
    <lcf76f155ced4ddcb4097134ff3c332f xmlns="57cb05f5-5187-427c-8d03-80ed6ae7dc40">
      <Terms xmlns="http://schemas.microsoft.com/office/infopath/2007/PartnerControls"/>
    </lcf76f155ced4ddcb4097134ff3c332f>
    <Classification xmlns="57cb05f5-5187-427c-8d03-80ed6ae7dc40">OFFICIAL</Classification>
    <DocumentVersion xmlns="57cb05f5-5187-427c-8d03-80ed6ae7dc40" xsi:nil="true"/>
    <DocumentofSignificance xmlns="57cb05f5-5187-427c-8d03-80ed6ae7dc40">true</DocumentofSignificance>
    <Owner xmlns="57cb05f5-5187-427c-8d03-80ed6ae7dc40">
      <UserInfo>
        <DisplayName/>
        <AccountId xsi:nil="true"/>
        <AccountType/>
      </UserInfo>
    </Owner>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D20558782E22444F8E6476743C0A7A47" ma:contentTypeVersion="24" ma:contentTypeDescription="Create a new document." ma:contentTypeScope="" ma:versionID="20a9732edde04943906efa17cff1c9b2">
  <xsd:schema xmlns:xsd="http://www.w3.org/2001/XMLSchema" xmlns:xs="http://www.w3.org/2001/XMLSchema" xmlns:p="http://schemas.microsoft.com/office/2006/metadata/properties" xmlns:ns2="18ded414-636d-46fe-b9aa-205fb9f4215b" xmlns:ns3="57cb05f5-5187-427c-8d03-80ed6ae7dc40" targetNamespace="http://schemas.microsoft.com/office/2006/metadata/properties" ma:root="true" ma:fieldsID="eab610b726b975cf762f51c5bef80fc5" ns2:_="" ns3:_="">
    <xsd:import namespace="18ded414-636d-46fe-b9aa-205fb9f4215b"/>
    <xsd:import namespace="57cb05f5-5187-427c-8d03-80ed6ae7dc40"/>
    <xsd:element name="properties">
      <xsd:complexType>
        <xsd:sequence>
          <xsd:element name="documentManagement">
            <xsd:complexType>
              <xsd:all>
                <xsd:element ref="ns2:_dlc_DocId" minOccurs="0"/>
                <xsd:element ref="ns2:_dlc_DocIdUrl" minOccurs="0"/>
                <xsd:element ref="ns2:_dlc_DocIdPersistId" minOccurs="0"/>
                <xsd:element ref="ns3:Template" minOccurs="0"/>
                <xsd:element ref="ns3:MediaServiceMetadata" minOccurs="0"/>
                <xsd:element ref="ns3:MediaServiceFastMetadata" minOccurs="0"/>
                <xsd:element ref="ns3:MediaServiceSearchProperties" minOccurs="0"/>
                <xsd:element ref="ns3:MediaServiceObjectDetectorVersions" minOccurs="0"/>
                <xsd:element ref="ns3:Note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DocumentType" minOccurs="0"/>
                <xsd:element ref="ns3:Owner" minOccurs="0"/>
                <xsd:element ref="ns3:Classification" minOccurs="0"/>
                <xsd:element ref="ns3:DocumentofSignificance" minOccurs="0"/>
                <xsd:element ref="ns3:DateCreated" minOccurs="0"/>
                <xsd:element ref="ns3:ReviewDate" minOccurs="0"/>
                <xsd:element ref="ns3:KeyWords" minOccurs="0"/>
                <xsd:element ref="ns3:DocumentVersion" minOccurs="0"/>
                <xsd:element ref="ns3:nb3dc8a0cb7346df93dd60004a8b661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ed414-636d-46fe-b9aa-205fb9f42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9" nillable="true" ma:displayName="Taxonomy Catch All Column" ma:hidden="true" ma:list="{229dd0c8-2a07-470b-b6e4-83792a8d6dd3}" ma:internalName="TaxCatchAll" ma:showField="CatchAllData" ma:web="18ded414-636d-46fe-b9aa-205fb9f42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7cb05f5-5187-427c-8d03-80ed6ae7dc40" elementFormDefault="qualified">
    <xsd:import namespace="http://schemas.microsoft.com/office/2006/documentManagement/types"/>
    <xsd:import namespace="http://schemas.microsoft.com/office/infopath/2007/PartnerControls"/>
    <xsd:element name="Template" ma:index="11" nillable="true" ma:displayName="SMHS Site" ma:format="Dropdown" ma:internalName="Template">
      <xsd:simpleType>
        <xsd:restriction base="dms:Choice">
          <xsd:enumeration value="SMHS"/>
          <xsd:enumeration value="FSFHG"/>
          <xsd:enumeration value="RkPG"/>
          <xsd:enumeration value="Email signature"/>
          <xsd:enumeration value="Zoom background"/>
          <xsd:enumeration value="PHC Transformation"/>
          <xsd:enumeration value="PHC"/>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Notes" ma:index="16" nillable="true" ma:displayName="Notes" ma:format="Dropdown" ma:internalName="Notes">
      <xsd:simpleType>
        <xsd:restriction base="dms:Text">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9ad0fa5-9aee-46f1-99a6-b97bf4de3bd4"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DocumentType" ma:index="24" nillable="true" ma:displayName="Document Type" ma:format="Dropdown" ma:internalName="DocumentType">
      <xsd:simpleType>
        <xsd:restriction base="dms:Choice">
          <xsd:enumeration value="Template"/>
        </xsd:restriction>
      </xsd:simpleType>
    </xsd:element>
    <xsd:element name="Owner" ma:index="25" nillable="true" ma:displayName="Owner" ma:format="Dropdown" ma:list="UserInfo" ma:SharePointGroup="0"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lassification" ma:index="26" nillable="true" ma:displayName="Classification" ma:format="Dropdown" ma:internalName="Classification">
      <xsd:simpleType>
        <xsd:restriction base="dms:Choice">
          <xsd:enumeration value="UNOFFICIAL"/>
          <xsd:enumeration value="OFFICIAL"/>
          <xsd:enumeration value="OFFICIAL sensitive"/>
        </xsd:restriction>
      </xsd:simpleType>
    </xsd:element>
    <xsd:element name="DocumentofSignificance" ma:index="27" nillable="true" ma:displayName="Document of Significance" ma:default="1" ma:format="Dropdown" ma:internalName="DocumentofSignificance">
      <xsd:simpleType>
        <xsd:restriction base="dms:Boolean"/>
      </xsd:simpleType>
    </xsd:element>
    <xsd:element name="DateCreated" ma:index="28" nillable="true" ma:displayName="Date Created" ma:format="DateOnly" ma:internalName="DateCreated">
      <xsd:simpleType>
        <xsd:restriction base="dms:DateTime"/>
      </xsd:simpleType>
    </xsd:element>
    <xsd:element name="ReviewDate" ma:index="29" nillable="true" ma:displayName="Review Date" ma:format="DateOnly" ma:internalName="ReviewDate">
      <xsd:simpleType>
        <xsd:restriction base="dms:DateTime"/>
      </xsd:simpleType>
    </xsd:element>
    <xsd:element name="KeyWords" ma:index="30" nillable="true" ma:displayName="Key Words" ma:format="Dropdown" ma:internalName="KeyWords">
      <xsd:simpleType>
        <xsd:restriction base="dms:Text">
          <xsd:maxLength value="255"/>
        </xsd:restriction>
      </xsd:simpleType>
    </xsd:element>
    <xsd:element name="DocumentVersion" ma:index="31" nillable="true" ma:displayName="Document Version" ma:default="1.0" ma:format="Dropdown" ma:internalName="DocumentVersion" ma:percentage="FALSE">
      <xsd:simpleType>
        <xsd:restriction base="dms:Number"/>
      </xsd:simpleType>
    </xsd:element>
    <xsd:element name="nb3dc8a0cb7346df93dd60004a8b661f" ma:index="33" nillable="true" ma:taxonomy="true" ma:internalName="nb3dc8a0cb7346df93dd60004a8b661f" ma:taxonomyFieldName="Managed_x0020_Metadata" ma:displayName="Managed Metadata" ma:default="" ma:fieldId="{7b3dc8a0-cb73-46df-93dd-60004a8b661f}" ma:sspId="c9ad0fa5-9aee-46f1-99a6-b97bf4de3bd4" ma:termSetId="8ed8c9ea-7052-4c1d-a4d7-b9c10bffea6f" ma:anchorId="00000000-0000-0000-0000-000000000000"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8E6CA68-7B19-42B2-901C-0B0255FB16BF}">
  <ds:schemaRefs>
    <ds:schemaRef ds:uri="http://schemas.microsoft.com/sharepoint/events"/>
  </ds:schemaRefs>
</ds:datastoreItem>
</file>

<file path=customXml/itemProps2.xml><?xml version="1.0" encoding="utf-8"?>
<ds:datastoreItem xmlns:ds="http://schemas.openxmlformats.org/officeDocument/2006/customXml" ds:itemID="{AE06070B-41EE-47C8-ABB7-1D4D0C0EB52D}">
  <ds:schemaRefs>
    <ds:schemaRef ds:uri="http://schemas.microsoft.com/sharepoint/v3/contenttype/forms"/>
  </ds:schemaRefs>
</ds:datastoreItem>
</file>

<file path=customXml/itemProps3.xml><?xml version="1.0" encoding="utf-8"?>
<ds:datastoreItem xmlns:ds="http://schemas.openxmlformats.org/officeDocument/2006/customXml" ds:itemID="{23936BD0-DF6A-45C0-80F4-79CB8D974CD4}">
  <ds:schemaRefs>
    <ds:schemaRef ds:uri="http://purl.org/dc/terms/"/>
    <ds:schemaRef ds:uri="http://www.w3.org/XML/1998/namespace"/>
    <ds:schemaRef ds:uri="http://schemas.microsoft.com/sharepoint/v3"/>
    <ds:schemaRef ds:uri="http://purl.org/dc/dcmitype/"/>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elements/1.1/"/>
    <ds:schemaRef ds:uri="57cb05f5-5187-427c-8d03-80ed6ae7dc40"/>
    <ds:schemaRef ds:uri="18ded414-636d-46fe-b9aa-205fb9f4215b"/>
  </ds:schemaRefs>
</ds:datastoreItem>
</file>

<file path=customXml/itemProps4.xml><?xml version="1.0" encoding="utf-8"?>
<ds:datastoreItem xmlns:ds="http://schemas.openxmlformats.org/officeDocument/2006/customXml" ds:itemID="{FD3BDB8A-0056-4E8A-A890-78E18F9D3D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ded414-636d-46fe-b9aa-205fb9f4215b"/>
    <ds:schemaRef ds:uri="57cb05f5-5187-427c-8d03-80ed6ae7dc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SMHS_CCA Presentation FSH</Template>
  <TotalTime>673</TotalTime>
  <Words>7024</Words>
  <Application>Microsoft Office PowerPoint</Application>
  <PresentationFormat>On-screen Show (16:9)</PresentationFormat>
  <Paragraphs>145</Paragraphs>
  <Slides>62</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62</vt:i4>
      </vt:variant>
    </vt:vector>
  </HeadingPairs>
  <TitlesOfParts>
    <vt:vector size="67" baseType="lpstr">
      <vt:lpstr>Aptos Narrow</vt:lpstr>
      <vt:lpstr>Arial</vt:lpstr>
      <vt:lpstr>Calibri</vt:lpstr>
      <vt:lpstr>Lucida Calligraphy</vt:lpstr>
      <vt:lpstr>FWPLS_Presentation_template</vt:lpstr>
      <vt:lpstr>SMHS Compassionate Care Awards 2026</vt:lpstr>
      <vt:lpstr>FSH BADGE  WINNERS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FSH NOMINEES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MENTAL HEALTH BADGE WINNERS</vt:lpstr>
      <vt:lpstr>PowerPoint Presentation</vt:lpstr>
      <vt:lpstr>MENTAL HEALTH NOMINEES</vt:lpstr>
      <vt:lpstr>PowerPoint Presentation</vt:lpstr>
      <vt:lpstr>PowerPoint Presentation</vt:lpstr>
      <vt:lpstr>PowerPoint Presentation</vt:lpstr>
      <vt:lpstr>COMMUNITY SERVICES BADGE WINNERS</vt:lpstr>
      <vt:lpstr>PowerPoint Presentation</vt:lpstr>
      <vt:lpstr>COMMUNITY SERVICES NOMINEES</vt:lpstr>
      <vt:lpstr>PowerPoint Presentation</vt:lpstr>
      <vt:lpstr>PowerPoint Presentation</vt:lpstr>
      <vt:lpstr>CONGRATULATIONS  to all nominees and badge winners!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King, Melissa</dc:creator>
  <cp:keywords>FWPLS;public lecture;template;SMHS;South Metropolitan Health Service</cp:keywords>
  <cp:lastModifiedBy>Preedy, Lauren</cp:lastModifiedBy>
  <cp:revision>63</cp:revision>
  <dcterms:created xsi:type="dcterms:W3CDTF">2025-04-22T00:53:47Z</dcterms:created>
  <dcterms:modified xsi:type="dcterms:W3CDTF">2026-05-04T07:00:14Z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0x010100D20558782E22444F8E6476743C0A7A47</vt:lpwstr>
  </property>
  <property fmtid="{D5CDD505-2E9C-101B-9397-08002B2CF9AE}" pid="3" name="_dlc_DocIdItemGuid">
    <vt:lpwstr>e723eb32-15ce-45fb-bade-9f7866ce1c5a</vt:lpwstr>
  </property>
</Properties>
</file>