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0"/>
  </p:notesMasterIdLst>
  <p:sldIdLst>
    <p:sldId id="256" r:id="rId6"/>
    <p:sldId id="518" r:id="rId7"/>
    <p:sldId id="463" r:id="rId8"/>
    <p:sldId id="467" r:id="rId9"/>
    <p:sldId id="462" r:id="rId10"/>
    <p:sldId id="475" r:id="rId11"/>
    <p:sldId id="523" r:id="rId12"/>
    <p:sldId id="526" r:id="rId13"/>
    <p:sldId id="527" r:id="rId14"/>
    <p:sldId id="528" r:id="rId15"/>
    <p:sldId id="529" r:id="rId16"/>
    <p:sldId id="530" r:id="rId17"/>
    <p:sldId id="531" r:id="rId18"/>
    <p:sldId id="532" r:id="rId19"/>
    <p:sldId id="524" r:id="rId20"/>
    <p:sldId id="510" r:id="rId21"/>
    <p:sldId id="525" r:id="rId22"/>
    <p:sldId id="512" r:id="rId23"/>
    <p:sldId id="517" r:id="rId24"/>
    <p:sldId id="536" r:id="rId25"/>
    <p:sldId id="533" r:id="rId26"/>
    <p:sldId id="535" r:id="rId27"/>
    <p:sldId id="534" r:id="rId28"/>
    <p:sldId id="388" r:id="rId2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476"/>
    <a:srgbClr val="A0268E"/>
    <a:srgbClr val="000000"/>
    <a:srgbClr val="9999FF"/>
    <a:srgbClr val="FFFFCC"/>
    <a:srgbClr val="33B6FF"/>
    <a:srgbClr val="6666FF"/>
    <a:srgbClr val="A20000"/>
    <a:srgbClr val="CC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32" autoAdjust="0"/>
  </p:normalViewPr>
  <p:slideViewPr>
    <p:cSldViewPr>
      <p:cViewPr varScale="1">
        <p:scale>
          <a:sx n="141" d="100"/>
          <a:sy n="141" d="100"/>
        </p:scale>
        <p:origin x="108" y="30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13DDA-3540-412D-9B33-25C81321D3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D73B45-4E32-4033-B48B-5EF0E34FA142}">
      <dgm:prSet custT="1"/>
      <dgm:spPr/>
      <dgm:t>
        <a:bodyPr/>
        <a:lstStyle/>
        <a:p>
          <a:r>
            <a:rPr lang="en-US" sz="2000" b="0" dirty="0">
              <a:latin typeface="Arial" panose="020B0604020202020204" pitchFamily="34" charset="0"/>
              <a:cs typeface="Arial" panose="020B0604020202020204" pitchFamily="34" charset="0"/>
            </a:rPr>
            <a:t>xxx</a:t>
          </a:r>
        </a:p>
      </dgm:t>
    </dgm:pt>
    <dgm:pt modelId="{636BB728-73DC-46F6-B7F7-6C5CBBA5448E}" type="parTrans" cxnId="{C5C1C82D-3DC0-4860-867A-146C0A0C6221}">
      <dgm:prSet/>
      <dgm:spPr/>
      <dgm:t>
        <a:bodyPr/>
        <a:lstStyle/>
        <a:p>
          <a:endParaRPr lang="en-US"/>
        </a:p>
      </dgm:t>
    </dgm:pt>
    <dgm:pt modelId="{B3F1FC84-5C7C-4DBD-8FAB-F0EE3CCC88FA}" type="sibTrans" cxnId="{C5C1C82D-3DC0-4860-867A-146C0A0C6221}">
      <dgm:prSet/>
      <dgm:spPr/>
      <dgm:t>
        <a:bodyPr/>
        <a:lstStyle/>
        <a:p>
          <a:endParaRPr lang="en-US"/>
        </a:p>
      </dgm:t>
    </dgm:pt>
    <dgm:pt modelId="{6D81B059-1AA9-42A3-B321-06F4EDDEE1F0}">
      <dgm:prSet custT="1"/>
      <dgm:spPr/>
      <dgm:t>
        <a:bodyPr/>
        <a:lstStyle/>
        <a:p>
          <a:r>
            <a:rPr lang="en-US" sz="2000">
              <a:latin typeface="Arial" panose="020B0604020202020204" pitchFamily="34" charset="0"/>
              <a:cs typeface="Arial" panose="020B0604020202020204" pitchFamily="34" charset="0"/>
            </a:rPr>
            <a:t>xxx</a:t>
          </a:r>
        </a:p>
      </dgm:t>
    </dgm:pt>
    <dgm:pt modelId="{742B3B9A-4792-40EB-B3ED-C01B5D91C3A1}" type="parTrans" cxnId="{7A34474D-F9B1-4B2A-93A8-4269594E381E}">
      <dgm:prSet/>
      <dgm:spPr/>
      <dgm:t>
        <a:bodyPr/>
        <a:lstStyle/>
        <a:p>
          <a:endParaRPr lang="en-US"/>
        </a:p>
      </dgm:t>
    </dgm:pt>
    <dgm:pt modelId="{4366D126-7536-4AA1-82FE-542031CEBE68}" type="sibTrans" cxnId="{7A34474D-F9B1-4B2A-93A8-4269594E381E}">
      <dgm:prSet/>
      <dgm:spPr/>
      <dgm:t>
        <a:bodyPr/>
        <a:lstStyle/>
        <a:p>
          <a:endParaRPr lang="en-US"/>
        </a:p>
      </dgm:t>
    </dgm:pt>
    <dgm:pt modelId="{1D5032BE-745B-4965-BFB5-5A08EDF3119B}">
      <dgm:prSet custT="1"/>
      <dgm:spPr/>
      <dgm:t>
        <a:bodyPr/>
        <a:lstStyle/>
        <a:p>
          <a:r>
            <a:rPr lang="en-US" sz="2000">
              <a:latin typeface="Arial" panose="020B0604020202020204" pitchFamily="34" charset="0"/>
              <a:cs typeface="Arial" panose="020B0604020202020204" pitchFamily="34" charset="0"/>
            </a:rPr>
            <a:t>xxx</a:t>
          </a:r>
        </a:p>
      </dgm:t>
    </dgm:pt>
    <dgm:pt modelId="{D9B41053-907E-45CE-9B4C-439E33664720}" type="parTrans" cxnId="{C52D8B11-398A-4944-B203-7169C5E4C73C}">
      <dgm:prSet/>
      <dgm:spPr/>
      <dgm:t>
        <a:bodyPr/>
        <a:lstStyle/>
        <a:p>
          <a:endParaRPr lang="en-US"/>
        </a:p>
      </dgm:t>
    </dgm:pt>
    <dgm:pt modelId="{21AB6072-BF3D-44BA-A567-4E72441B45AA}" type="sibTrans" cxnId="{C52D8B11-398A-4944-B203-7169C5E4C73C}">
      <dgm:prSet/>
      <dgm:spPr/>
      <dgm:t>
        <a:bodyPr/>
        <a:lstStyle/>
        <a:p>
          <a:endParaRPr lang="en-US"/>
        </a:p>
      </dgm:t>
    </dgm:pt>
    <dgm:pt modelId="{0AAE38BA-8751-4D27-933B-6AC61AA920DE}">
      <dgm:prSet custT="1"/>
      <dgm:spPr/>
      <dgm:t>
        <a:bodyPr/>
        <a:lstStyle/>
        <a:p>
          <a:r>
            <a:rPr lang="en-US" sz="2000">
              <a:latin typeface="Arial" panose="020B0604020202020204" pitchFamily="34" charset="0"/>
              <a:cs typeface="Arial" panose="020B0604020202020204" pitchFamily="34" charset="0"/>
            </a:rPr>
            <a:t>xxx</a:t>
          </a:r>
        </a:p>
      </dgm:t>
    </dgm:pt>
    <dgm:pt modelId="{C3BA309C-C757-4A22-9B92-391CB0F1F603}" type="parTrans" cxnId="{483341B7-23D3-4242-9F7E-EA04FE8176AF}">
      <dgm:prSet/>
      <dgm:spPr/>
      <dgm:t>
        <a:bodyPr/>
        <a:lstStyle/>
        <a:p>
          <a:endParaRPr lang="en-US"/>
        </a:p>
      </dgm:t>
    </dgm:pt>
    <dgm:pt modelId="{838B6BC2-B241-4B6D-904A-2C1152968217}" type="sibTrans" cxnId="{483341B7-23D3-4242-9F7E-EA04FE8176AF}">
      <dgm:prSet/>
      <dgm:spPr/>
      <dgm:t>
        <a:bodyPr/>
        <a:lstStyle/>
        <a:p>
          <a:endParaRPr lang="en-US"/>
        </a:p>
      </dgm:t>
    </dgm:pt>
    <dgm:pt modelId="{48E03AD0-939A-43E0-814E-C9AED1C6D87F}" type="pres">
      <dgm:prSet presAssocID="{8E413DDA-3540-412D-9B33-25C81321D3CB}" presName="linear" presStyleCnt="0">
        <dgm:presLayoutVars>
          <dgm:animLvl val="lvl"/>
          <dgm:resizeHandles val="exact"/>
        </dgm:presLayoutVars>
      </dgm:prSet>
      <dgm:spPr/>
    </dgm:pt>
    <dgm:pt modelId="{D0FAEF0D-2600-407D-849E-E5EADBA1135B}" type="pres">
      <dgm:prSet presAssocID="{CAD73B45-4E32-4033-B48B-5EF0E34FA142}" presName="parentText" presStyleLbl="node1" presStyleIdx="0" presStyleCnt="4">
        <dgm:presLayoutVars>
          <dgm:chMax val="0"/>
          <dgm:bulletEnabled val="1"/>
        </dgm:presLayoutVars>
      </dgm:prSet>
      <dgm:spPr/>
    </dgm:pt>
    <dgm:pt modelId="{8F13FBB3-D1BC-42E0-BE6E-1B57C74DCCE3}" type="pres">
      <dgm:prSet presAssocID="{B3F1FC84-5C7C-4DBD-8FAB-F0EE3CCC88FA}" presName="spacer" presStyleCnt="0"/>
      <dgm:spPr/>
    </dgm:pt>
    <dgm:pt modelId="{8C50CCF0-203A-4C46-A5AE-F85B3C986BF4}" type="pres">
      <dgm:prSet presAssocID="{6D81B059-1AA9-42A3-B321-06F4EDDEE1F0}" presName="parentText" presStyleLbl="node1" presStyleIdx="1" presStyleCnt="4">
        <dgm:presLayoutVars>
          <dgm:chMax val="0"/>
          <dgm:bulletEnabled val="1"/>
        </dgm:presLayoutVars>
      </dgm:prSet>
      <dgm:spPr/>
    </dgm:pt>
    <dgm:pt modelId="{0E4FA90B-6E3A-4253-9BAA-DF235AA88853}" type="pres">
      <dgm:prSet presAssocID="{4366D126-7536-4AA1-82FE-542031CEBE68}" presName="spacer" presStyleCnt="0"/>
      <dgm:spPr/>
    </dgm:pt>
    <dgm:pt modelId="{8B5C3469-3D29-4180-AE07-392776E245C6}" type="pres">
      <dgm:prSet presAssocID="{1D5032BE-745B-4965-BFB5-5A08EDF3119B}" presName="parentText" presStyleLbl="node1" presStyleIdx="2" presStyleCnt="4">
        <dgm:presLayoutVars>
          <dgm:chMax val="0"/>
          <dgm:bulletEnabled val="1"/>
        </dgm:presLayoutVars>
      </dgm:prSet>
      <dgm:spPr/>
    </dgm:pt>
    <dgm:pt modelId="{88180105-FC33-4A30-A971-34F311E4433F}" type="pres">
      <dgm:prSet presAssocID="{21AB6072-BF3D-44BA-A567-4E72441B45AA}" presName="spacer" presStyleCnt="0"/>
      <dgm:spPr/>
    </dgm:pt>
    <dgm:pt modelId="{6DEA253F-65D3-4A09-A9A6-BFE7EEF04110}" type="pres">
      <dgm:prSet presAssocID="{0AAE38BA-8751-4D27-933B-6AC61AA920DE}" presName="parentText" presStyleLbl="node1" presStyleIdx="3" presStyleCnt="4">
        <dgm:presLayoutVars>
          <dgm:chMax val="0"/>
          <dgm:bulletEnabled val="1"/>
        </dgm:presLayoutVars>
      </dgm:prSet>
      <dgm:spPr/>
    </dgm:pt>
  </dgm:ptLst>
  <dgm:cxnLst>
    <dgm:cxn modelId="{C52D8B11-398A-4944-B203-7169C5E4C73C}" srcId="{8E413DDA-3540-412D-9B33-25C81321D3CB}" destId="{1D5032BE-745B-4965-BFB5-5A08EDF3119B}" srcOrd="2" destOrd="0" parTransId="{D9B41053-907E-45CE-9B4C-439E33664720}" sibTransId="{21AB6072-BF3D-44BA-A567-4E72441B45AA}"/>
    <dgm:cxn modelId="{C5C1C82D-3DC0-4860-867A-146C0A0C6221}" srcId="{8E413DDA-3540-412D-9B33-25C81321D3CB}" destId="{CAD73B45-4E32-4033-B48B-5EF0E34FA142}" srcOrd="0" destOrd="0" parTransId="{636BB728-73DC-46F6-B7F7-6C5CBBA5448E}" sibTransId="{B3F1FC84-5C7C-4DBD-8FAB-F0EE3CCC88FA}"/>
    <dgm:cxn modelId="{07CE5E3F-2711-40D5-9598-CEFA9BA2D763}" type="presOf" srcId="{0AAE38BA-8751-4D27-933B-6AC61AA920DE}" destId="{6DEA253F-65D3-4A09-A9A6-BFE7EEF04110}" srcOrd="0" destOrd="0" presId="urn:microsoft.com/office/officeart/2005/8/layout/vList2"/>
    <dgm:cxn modelId="{7A34474D-F9B1-4B2A-93A8-4269594E381E}" srcId="{8E413DDA-3540-412D-9B33-25C81321D3CB}" destId="{6D81B059-1AA9-42A3-B321-06F4EDDEE1F0}" srcOrd="1" destOrd="0" parTransId="{742B3B9A-4792-40EB-B3ED-C01B5D91C3A1}" sibTransId="{4366D126-7536-4AA1-82FE-542031CEBE68}"/>
    <dgm:cxn modelId="{78933A6E-9CBA-4529-BAA5-AF9328BD4B26}" type="presOf" srcId="{8E413DDA-3540-412D-9B33-25C81321D3CB}" destId="{48E03AD0-939A-43E0-814E-C9AED1C6D87F}" srcOrd="0" destOrd="0" presId="urn:microsoft.com/office/officeart/2005/8/layout/vList2"/>
    <dgm:cxn modelId="{169CDC7A-0B42-47A8-A9DD-E7F34819FF87}" type="presOf" srcId="{CAD73B45-4E32-4033-B48B-5EF0E34FA142}" destId="{D0FAEF0D-2600-407D-849E-E5EADBA1135B}" srcOrd="0" destOrd="0" presId="urn:microsoft.com/office/officeart/2005/8/layout/vList2"/>
    <dgm:cxn modelId="{BA3F2F80-097A-4AEC-9339-0B5241A24271}" type="presOf" srcId="{6D81B059-1AA9-42A3-B321-06F4EDDEE1F0}" destId="{8C50CCF0-203A-4C46-A5AE-F85B3C986BF4}" srcOrd="0" destOrd="0" presId="urn:microsoft.com/office/officeart/2005/8/layout/vList2"/>
    <dgm:cxn modelId="{0DE42DB5-E26C-4E8B-8D1B-FF74114F3703}" type="presOf" srcId="{1D5032BE-745B-4965-BFB5-5A08EDF3119B}" destId="{8B5C3469-3D29-4180-AE07-392776E245C6}" srcOrd="0" destOrd="0" presId="urn:microsoft.com/office/officeart/2005/8/layout/vList2"/>
    <dgm:cxn modelId="{483341B7-23D3-4242-9F7E-EA04FE8176AF}" srcId="{8E413DDA-3540-412D-9B33-25C81321D3CB}" destId="{0AAE38BA-8751-4D27-933B-6AC61AA920DE}" srcOrd="3" destOrd="0" parTransId="{C3BA309C-C757-4A22-9B92-391CB0F1F603}" sibTransId="{838B6BC2-B241-4B6D-904A-2C1152968217}"/>
    <dgm:cxn modelId="{E41BF9CD-657C-4557-BA6F-1D6EC6569033}" type="presParOf" srcId="{48E03AD0-939A-43E0-814E-C9AED1C6D87F}" destId="{D0FAEF0D-2600-407D-849E-E5EADBA1135B}" srcOrd="0" destOrd="0" presId="urn:microsoft.com/office/officeart/2005/8/layout/vList2"/>
    <dgm:cxn modelId="{0E586815-D38C-4BC4-A38A-13B2E04EBFDA}" type="presParOf" srcId="{48E03AD0-939A-43E0-814E-C9AED1C6D87F}" destId="{8F13FBB3-D1BC-42E0-BE6E-1B57C74DCCE3}" srcOrd="1" destOrd="0" presId="urn:microsoft.com/office/officeart/2005/8/layout/vList2"/>
    <dgm:cxn modelId="{A46005F5-7B33-4169-8214-C295D554E2AD}" type="presParOf" srcId="{48E03AD0-939A-43E0-814E-C9AED1C6D87F}" destId="{8C50CCF0-203A-4C46-A5AE-F85B3C986BF4}" srcOrd="2" destOrd="0" presId="urn:microsoft.com/office/officeart/2005/8/layout/vList2"/>
    <dgm:cxn modelId="{BA4D456A-D301-489C-B37A-0F6D6657EEFD}" type="presParOf" srcId="{48E03AD0-939A-43E0-814E-C9AED1C6D87F}" destId="{0E4FA90B-6E3A-4253-9BAA-DF235AA88853}" srcOrd="3" destOrd="0" presId="urn:microsoft.com/office/officeart/2005/8/layout/vList2"/>
    <dgm:cxn modelId="{0EAD1373-021F-49B1-B2CF-B0232BD9900A}" type="presParOf" srcId="{48E03AD0-939A-43E0-814E-C9AED1C6D87F}" destId="{8B5C3469-3D29-4180-AE07-392776E245C6}" srcOrd="4" destOrd="0" presId="urn:microsoft.com/office/officeart/2005/8/layout/vList2"/>
    <dgm:cxn modelId="{89A0B7DF-E2EA-40B8-9D05-AD5F49A93965}" type="presParOf" srcId="{48E03AD0-939A-43E0-814E-C9AED1C6D87F}" destId="{88180105-FC33-4A30-A971-34F311E4433F}" srcOrd="5" destOrd="0" presId="urn:microsoft.com/office/officeart/2005/8/layout/vList2"/>
    <dgm:cxn modelId="{BF5305DD-0134-4C4F-B217-7353C0DD1E67}" type="presParOf" srcId="{48E03AD0-939A-43E0-814E-C9AED1C6D87F}" destId="{6DEA253F-65D3-4A09-A9A6-BFE7EEF041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AEF0D-2600-407D-849E-E5EADBA1135B}">
      <dsp:nvSpPr>
        <dsp:cNvPr id="0" name=""/>
        <dsp:cNvSpPr/>
      </dsp:nvSpPr>
      <dsp:spPr>
        <a:xfrm>
          <a:off x="0" y="292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latin typeface="Arial" panose="020B0604020202020204" pitchFamily="34" charset="0"/>
              <a:cs typeface="Arial" panose="020B0604020202020204" pitchFamily="34" charset="0"/>
            </a:rPr>
            <a:t>xxx</a:t>
          </a:r>
        </a:p>
      </dsp:txBody>
      <dsp:txXfrm>
        <a:off x="35640" y="64907"/>
        <a:ext cx="3967320" cy="658800"/>
      </dsp:txXfrm>
    </dsp:sp>
    <dsp:sp modelId="{8C50CCF0-203A-4C46-A5AE-F85B3C986BF4}">
      <dsp:nvSpPr>
        <dsp:cNvPr id="0" name=""/>
        <dsp:cNvSpPr/>
      </dsp:nvSpPr>
      <dsp:spPr>
        <a:xfrm>
          <a:off x="0" y="8716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907307"/>
        <a:ext cx="3967320" cy="658800"/>
      </dsp:txXfrm>
    </dsp:sp>
    <dsp:sp modelId="{8B5C3469-3D29-4180-AE07-392776E245C6}">
      <dsp:nvSpPr>
        <dsp:cNvPr id="0" name=""/>
        <dsp:cNvSpPr/>
      </dsp:nvSpPr>
      <dsp:spPr>
        <a:xfrm>
          <a:off x="0" y="17140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1749707"/>
        <a:ext cx="3967320" cy="658800"/>
      </dsp:txXfrm>
    </dsp:sp>
    <dsp:sp modelId="{6DEA253F-65D3-4A09-A9A6-BFE7EEF04110}">
      <dsp:nvSpPr>
        <dsp:cNvPr id="0" name=""/>
        <dsp:cNvSpPr/>
      </dsp:nvSpPr>
      <dsp:spPr>
        <a:xfrm>
          <a:off x="0" y="25564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2592107"/>
        <a:ext cx="396732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24747E-B2B0-4A48-B3CA-E369AA1BA7DB}" type="datetimeFigureOut">
              <a:rPr lang="en-AU" smtClean="0"/>
              <a:t>04/05/2026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CC176C-8537-4C5C-AC32-3D8E7E76A388}" type="slidenum">
              <a:rPr lang="en-AU" smtClean="0"/>
              <a:t>‹#›</a:t>
            </a:fld>
            <a:endParaRPr lang="en-AU"/>
          </a:p>
        </p:txBody>
      </p:sp>
    </p:spTree>
    <p:extLst>
      <p:ext uri="{BB962C8B-B14F-4D97-AF65-F5344CB8AC3E}">
        <p14:creationId xmlns:p14="http://schemas.microsoft.com/office/powerpoint/2010/main" val="349574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665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111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852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07F67-C871-6E6F-6393-FE5C37B82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EFB55-B3C9-F2F1-6D86-353023C5D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E6336-14B0-AAB1-2501-C590CE9E9CB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6EDF7DD-0479-3EB2-24B3-30C26C39C98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7375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60D3-D9AB-B6B2-718D-E39D7478A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ACA1D-8309-C8B5-4D54-87CD4B66D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E83ED7-B1EA-D8C5-B4D7-B6407641099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8F7696E-CCEA-B7F3-ADFF-1D96CA1EB8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578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CC176C-8537-4C5C-AC32-3D8E7E76A388}" type="slidenum">
              <a:rPr lang="en-AU" smtClean="0"/>
              <a:t>24</a:t>
            </a:fld>
            <a:endParaRPr lang="en-AU"/>
          </a:p>
        </p:txBody>
      </p:sp>
    </p:spTree>
    <p:extLst>
      <p:ext uri="{BB962C8B-B14F-4D97-AF65-F5344CB8AC3E}">
        <p14:creationId xmlns:p14="http://schemas.microsoft.com/office/powerpoint/2010/main" val="2446107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FAABF33D-F81E-445F-A8F4-62D1EB6150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411510"/>
            <a:ext cx="3225651" cy="4731990"/>
          </a:xfrm>
          <a:prstGeom prst="rect">
            <a:avLst/>
          </a:prstGeom>
        </p:spPr>
      </p:pic>
      <p:sp>
        <p:nvSpPr>
          <p:cNvPr id="2" name="Title 1"/>
          <p:cNvSpPr>
            <a:spLocks noGrp="1"/>
          </p:cNvSpPr>
          <p:nvPr>
            <p:ph type="ctrTitle"/>
          </p:nvPr>
        </p:nvSpPr>
        <p:spPr>
          <a:xfrm>
            <a:off x="467544" y="1469231"/>
            <a:ext cx="6696744" cy="1534567"/>
          </a:xfrm>
        </p:spPr>
        <p:txBody>
          <a:bodyPr>
            <a:normAutofit/>
          </a:bodyPr>
          <a:lstStyle>
            <a:lvl1pPr algn="l">
              <a:defRPr sz="4000"/>
            </a:lvl1pPr>
          </a:lstStyle>
          <a:p>
            <a:r>
              <a:rPr lang="en-US"/>
              <a:t>Click to edit Master title style</a:t>
            </a:r>
            <a:endParaRPr lang="en-AU" dirty="0"/>
          </a:p>
        </p:txBody>
      </p:sp>
      <p:sp>
        <p:nvSpPr>
          <p:cNvPr id="3" name="Subtitle 2"/>
          <p:cNvSpPr>
            <a:spLocks noGrp="1"/>
          </p:cNvSpPr>
          <p:nvPr>
            <p:ph type="subTitle" idx="1"/>
          </p:nvPr>
        </p:nvSpPr>
        <p:spPr>
          <a:xfrm>
            <a:off x="467544" y="3291829"/>
            <a:ext cx="5974432" cy="1440161"/>
          </a:xfrm>
        </p:spPr>
        <p:txBody>
          <a:bodyPr>
            <a:normAutofit/>
          </a:bodyPr>
          <a:lstStyle>
            <a:lvl1pPr marL="0" indent="0" algn="l">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6" name="Picture 5" descr="Text&#10;&#10;Description automatically generated">
            <a:extLst>
              <a:ext uri="{FF2B5EF4-FFF2-40B4-BE49-F238E27FC236}">
                <a16:creationId xmlns:a16="http://schemas.microsoft.com/office/drawing/2014/main" id="{0818D810-AE45-40E7-8E69-368F014E95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544" y="555526"/>
            <a:ext cx="2819479" cy="504056"/>
          </a:xfrm>
          <a:prstGeom prst="rect">
            <a:avLst/>
          </a:prstGeom>
        </p:spPr>
      </p:pic>
    </p:spTree>
    <p:extLst>
      <p:ext uri="{BB962C8B-B14F-4D97-AF65-F5344CB8AC3E}">
        <p14:creationId xmlns:p14="http://schemas.microsoft.com/office/powerpoint/2010/main" val="212634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5A247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B309-7704-4CC9-B9F6-522E984185A0}"/>
              </a:ext>
            </a:extLst>
          </p:cNvPr>
          <p:cNvSpPr>
            <a:spLocks noGrp="1"/>
          </p:cNvSpPr>
          <p:nvPr>
            <p:ph type="title" hasCustomPrompt="1"/>
          </p:nvPr>
        </p:nvSpPr>
        <p:spPr>
          <a:xfrm>
            <a:off x="457200" y="1131590"/>
            <a:ext cx="8229600" cy="857250"/>
          </a:xfrm>
        </p:spPr>
        <p:txBody>
          <a:bodyPr/>
          <a:lstStyle>
            <a:lvl1pPr>
              <a:defRPr sz="2000" b="1">
                <a:solidFill>
                  <a:schemeClr val="bg1"/>
                </a:solidFill>
              </a:defRPr>
            </a:lvl1pPr>
          </a:lstStyle>
          <a:p>
            <a:r>
              <a:rPr lang="en-US" dirty="0"/>
              <a:t>Section heading</a:t>
            </a:r>
            <a:endParaRPr lang="en-AU" dirty="0"/>
          </a:p>
        </p:txBody>
      </p:sp>
      <p:pic>
        <p:nvPicPr>
          <p:cNvPr id="12" name="Picture 11" descr="Diagram, engineering drawing&#10;&#10;Description automatically generated">
            <a:extLst>
              <a:ext uri="{FF2B5EF4-FFF2-40B4-BE49-F238E27FC236}">
                <a16:creationId xmlns:a16="http://schemas.microsoft.com/office/drawing/2014/main" id="{A01CE734-B98E-458E-8E12-EC1DED02C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339502"/>
            <a:ext cx="3220544" cy="4721251"/>
          </a:xfrm>
          <a:prstGeom prst="rect">
            <a:avLst/>
          </a:prstGeom>
        </p:spPr>
      </p:pic>
    </p:spTree>
    <p:extLst>
      <p:ext uri="{BB962C8B-B14F-4D97-AF65-F5344CB8AC3E}">
        <p14:creationId xmlns:p14="http://schemas.microsoft.com/office/powerpoint/2010/main" val="36168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defRPr sz="2800">
                <a:solidFill>
                  <a:schemeClr val="tx2"/>
                </a:solidFill>
                <a:latin typeface="Arial" panose="020B0604020202020204" pitchFamily="34" charset="0"/>
                <a:cs typeface="Arial" panose="020B0604020202020204" pitchFamily="34" charset="0"/>
              </a:defRPr>
            </a:lvl1pPr>
            <a:lvl2pPr>
              <a:defRPr sz="2400">
                <a:solidFill>
                  <a:schemeClr val="tx2"/>
                </a:solidFill>
                <a:latin typeface="Arial" panose="020B0604020202020204" pitchFamily="34" charset="0"/>
                <a:cs typeface="Arial" panose="020B0604020202020204" pitchFamily="34" charset="0"/>
              </a:defRPr>
            </a:lvl2pPr>
            <a:lvl3pPr>
              <a:defRPr sz="2000">
                <a:solidFill>
                  <a:schemeClr val="tx2"/>
                </a:solidFill>
                <a:latin typeface="Arial" panose="020B0604020202020204" pitchFamily="34" charset="0"/>
                <a:cs typeface="Arial" panose="020B0604020202020204" pitchFamily="34" charset="0"/>
              </a:defRPr>
            </a:lvl3pPr>
            <a:lvl4pPr>
              <a:defRPr sz="1800">
                <a:solidFill>
                  <a:schemeClr val="tx2"/>
                </a:solidFill>
                <a:latin typeface="Arial" panose="020B0604020202020204" pitchFamily="34" charset="0"/>
                <a:cs typeface="Arial" panose="020B0604020202020204" pitchFamily="34" charset="0"/>
              </a:defRPr>
            </a:lvl4pPr>
            <a:lvl5pPr>
              <a:defRPr sz="180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885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5108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1167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Content Placeholder 2"/>
          <p:cNvSpPr>
            <a:spLocks noGrp="1"/>
          </p:cNvSpPr>
          <p:nvPr>
            <p:ph sz="half" idx="1"/>
          </p:nvPr>
        </p:nvSpPr>
        <p:spPr>
          <a:xfrm>
            <a:off x="457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42324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1619672" y="205979"/>
            <a:ext cx="7067128" cy="857250"/>
          </a:xfrm>
        </p:spPr>
        <p:txBody>
          <a:bodyPr>
            <a:normAutofit/>
          </a:bodyPr>
          <a:lstStyle>
            <a:lvl1pPr>
              <a:defRPr sz="2400">
                <a:solidFill>
                  <a:schemeClr val="tx2"/>
                </a:solidFill>
              </a:defRPr>
            </a:lvl1pPr>
          </a:lstStyle>
          <a:p>
            <a:r>
              <a:rPr lang="en-US"/>
              <a:t>Click to edit Master title style</a:t>
            </a:r>
            <a:endParaRPr lang="en-AU" dirty="0"/>
          </a:p>
        </p:txBody>
      </p:sp>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6012160" cy="5143500"/>
          </a:xfrm>
          <a:prstGeom prst="rtTriangle">
            <a:avLst/>
          </a:prstGeom>
          <a:solidFill>
            <a:srgbClr val="5A2476"/>
          </a:solidFill>
        </p:spPr>
        <p:txBody>
          <a:bodyPr/>
          <a:lstStyle>
            <a:lvl1pPr marL="0" indent="0">
              <a:buNone/>
              <a:defRPr/>
            </a:lvl1pPr>
          </a:lstStyle>
          <a:p>
            <a:r>
              <a:rPr lang="en-US"/>
              <a:t>Click icon to add picture</a:t>
            </a:r>
            <a:endParaRPr lang="en-AU" dirty="0"/>
          </a:p>
        </p:txBody>
      </p:sp>
      <p:sp>
        <p:nvSpPr>
          <p:cNvPr id="5" name="Text Placeholder 4">
            <a:extLst>
              <a:ext uri="{FF2B5EF4-FFF2-40B4-BE49-F238E27FC236}">
                <a16:creationId xmlns:a16="http://schemas.microsoft.com/office/drawing/2014/main" id="{E7182F7D-A3BD-41BF-B02D-30D0FFB9386F}"/>
              </a:ext>
            </a:extLst>
          </p:cNvPr>
          <p:cNvSpPr>
            <a:spLocks noGrp="1"/>
          </p:cNvSpPr>
          <p:nvPr>
            <p:ph type="body" sz="quarter" idx="11"/>
          </p:nvPr>
        </p:nvSpPr>
        <p:spPr>
          <a:xfrm>
            <a:off x="3131840" y="1347788"/>
            <a:ext cx="5554960" cy="1223962"/>
          </a:xfrm>
        </p:spPr>
        <p:txBody>
          <a:bodyPr>
            <a:no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p:txBody>
      </p:sp>
      <p:sp>
        <p:nvSpPr>
          <p:cNvPr id="7" name="Text Placeholder 6">
            <a:extLst>
              <a:ext uri="{FF2B5EF4-FFF2-40B4-BE49-F238E27FC236}">
                <a16:creationId xmlns:a16="http://schemas.microsoft.com/office/drawing/2014/main" id="{F35C58D5-5459-40AC-BBC8-1A54E3531942}"/>
              </a:ext>
            </a:extLst>
          </p:cNvPr>
          <p:cNvSpPr>
            <a:spLocks noGrp="1"/>
          </p:cNvSpPr>
          <p:nvPr>
            <p:ph type="body" sz="quarter" idx="12"/>
          </p:nvPr>
        </p:nvSpPr>
        <p:spPr>
          <a:xfrm>
            <a:off x="4644008" y="2787774"/>
            <a:ext cx="4042792" cy="1152128"/>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Tree>
    <p:extLst>
      <p:ext uri="{BB962C8B-B14F-4D97-AF65-F5344CB8AC3E}">
        <p14:creationId xmlns:p14="http://schemas.microsoft.com/office/powerpoint/2010/main" val="365054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9144000" cy="5143500"/>
          </a:xfrm>
          <a:prstGeom prst="rect">
            <a:avLst/>
          </a:prstGeom>
          <a:solidFill>
            <a:schemeClr val="bg1">
              <a:lumMod val="95000"/>
            </a:schemeClr>
          </a:solidFill>
        </p:spPr>
        <p:txBody>
          <a:bodyPr>
            <a:normAutofit/>
          </a:bodyPr>
          <a:lstStyle>
            <a:lvl1pPr marL="0" indent="0">
              <a:buNone/>
              <a:defRPr sz="1600"/>
            </a:lvl1pPr>
          </a:lstStyle>
          <a:p>
            <a:r>
              <a:rPr lang="en-US"/>
              <a:t>Click icon to add picture</a:t>
            </a:r>
            <a:endParaRPr lang="en-AU"/>
          </a:p>
        </p:txBody>
      </p:sp>
      <p:sp>
        <p:nvSpPr>
          <p:cNvPr id="3" name="Rectangle 2">
            <a:extLst>
              <a:ext uri="{FF2B5EF4-FFF2-40B4-BE49-F238E27FC236}">
                <a16:creationId xmlns:a16="http://schemas.microsoft.com/office/drawing/2014/main" id="{E628255C-7ABC-4945-B2C8-C33FD91FF8C7}"/>
              </a:ext>
            </a:extLst>
          </p:cNvPr>
          <p:cNvSpPr/>
          <p:nvPr userDrawn="1"/>
        </p:nvSpPr>
        <p:spPr>
          <a:xfrm>
            <a:off x="0" y="2427734"/>
            <a:ext cx="9158808" cy="1656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251520" y="2571750"/>
            <a:ext cx="2808312" cy="1440160"/>
          </a:xfrm>
          <a:noFill/>
        </p:spPr>
        <p:txBody>
          <a:bodyPr>
            <a:normAutofit/>
          </a:bodyPr>
          <a:lstStyle>
            <a:lvl1pPr>
              <a:defRPr sz="1800" b="1">
                <a:solidFill>
                  <a:schemeClr val="bg1"/>
                </a:solidFill>
              </a:defRPr>
            </a:lvl1pPr>
          </a:lstStyle>
          <a:p>
            <a:r>
              <a:rPr lang="en-US"/>
              <a:t>Click to edit Master title style</a:t>
            </a:r>
            <a:endParaRPr lang="en-AU" dirty="0"/>
          </a:p>
        </p:txBody>
      </p:sp>
      <p:sp>
        <p:nvSpPr>
          <p:cNvPr id="7" name="Text Placeholder 6">
            <a:extLst>
              <a:ext uri="{FF2B5EF4-FFF2-40B4-BE49-F238E27FC236}">
                <a16:creationId xmlns:a16="http://schemas.microsoft.com/office/drawing/2014/main" id="{DF0418FC-667F-42DF-B345-C2CB3EED8CB4}"/>
              </a:ext>
            </a:extLst>
          </p:cNvPr>
          <p:cNvSpPr>
            <a:spLocks noGrp="1"/>
          </p:cNvSpPr>
          <p:nvPr>
            <p:ph type="body" sz="quarter" idx="11"/>
          </p:nvPr>
        </p:nvSpPr>
        <p:spPr>
          <a:xfrm>
            <a:off x="3851275" y="2571750"/>
            <a:ext cx="4681538" cy="1439863"/>
          </a:xfrm>
        </p:spPr>
        <p:txBody>
          <a:bodyPr>
            <a:noAutofit/>
          </a:bodyPr>
          <a:lstStyle>
            <a:lvl1pPr marL="285750" indent="-285750">
              <a:spcBef>
                <a:spcPts val="600"/>
              </a:spcBef>
              <a:buFont typeface="Arial" panose="020B0604020202020204" pitchFamily="34" charset="0"/>
              <a:buChar cha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marL="1828800" indent="0">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9" name="Straight Connector 8">
            <a:extLst>
              <a:ext uri="{FF2B5EF4-FFF2-40B4-BE49-F238E27FC236}">
                <a16:creationId xmlns:a16="http://schemas.microsoft.com/office/drawing/2014/main" id="{65483315-BAA4-4FF6-8E07-9307860F09FA}"/>
              </a:ext>
            </a:extLst>
          </p:cNvPr>
          <p:cNvCxnSpPr/>
          <p:nvPr userDrawn="1"/>
        </p:nvCxnSpPr>
        <p:spPr>
          <a:xfrm>
            <a:off x="3491880" y="2571750"/>
            <a:ext cx="0" cy="1439863"/>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5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4645028" y="1151335"/>
            <a:ext cx="4041775"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06910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normAutofit/>
          </a:bodyPr>
          <a:lstStyle>
            <a:lvl1pPr>
              <a:defRPr sz="2400" b="1"/>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398397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EFD378-B9F2-4010-98CD-2449B5B8F7D9}"/>
              </a:ext>
            </a:extLst>
          </p:cNvPr>
          <p:cNvSpPr/>
          <p:nvPr userDrawn="1"/>
        </p:nvSpPr>
        <p:spPr>
          <a:xfrm>
            <a:off x="0" y="0"/>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lstStyle>
            <a:lvl1pPr>
              <a:defRPr sz="3200">
                <a:solidFill>
                  <a:schemeClr val="bg1"/>
                </a:solidFill>
              </a:defRPr>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142863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5576" y="205979"/>
            <a:ext cx="7931224" cy="857250"/>
          </a:xfrm>
        </p:spPr>
        <p:txBody>
          <a:bodyPr>
            <a:normAutofit/>
          </a:bodyPr>
          <a:lstStyle>
            <a:lvl1pPr>
              <a:defRPr sz="3200"/>
            </a:lvl1pPr>
          </a:lstStyle>
          <a:p>
            <a:r>
              <a:rPr lang="en-US"/>
              <a:t>Click to edit Master title style</a:t>
            </a:r>
            <a:endParaRPr lang="en-AU" dirty="0"/>
          </a:p>
        </p:txBody>
      </p:sp>
      <p:sp>
        <p:nvSpPr>
          <p:cNvPr id="3" name="Rectangle 2">
            <a:extLst>
              <a:ext uri="{FF2B5EF4-FFF2-40B4-BE49-F238E27FC236}">
                <a16:creationId xmlns:a16="http://schemas.microsoft.com/office/drawing/2014/main" id="{01D47A1D-2202-46F6-A6BD-FBD88180AA46}"/>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Content Placeholder 4">
            <a:extLst>
              <a:ext uri="{FF2B5EF4-FFF2-40B4-BE49-F238E27FC236}">
                <a16:creationId xmlns:a16="http://schemas.microsoft.com/office/drawing/2014/main" id="{57F07D52-AE6D-4F3C-9C58-67911C294687}"/>
              </a:ext>
            </a:extLst>
          </p:cNvPr>
          <p:cNvSpPr>
            <a:spLocks noGrp="1"/>
          </p:cNvSpPr>
          <p:nvPr>
            <p:ph sz="quarter" idx="10"/>
          </p:nvPr>
        </p:nvSpPr>
        <p:spPr>
          <a:xfrm>
            <a:off x="755650" y="1276350"/>
            <a:ext cx="7931150" cy="32400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62268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D68543-B110-4DD5-9601-1637652214F4}"/>
              </a:ext>
            </a:extLst>
          </p:cNvPr>
          <p:cNvSpPr>
            <a:spLocks noGrp="1"/>
          </p:cNvSpPr>
          <p:nvPr>
            <p:ph type="title"/>
          </p:nvPr>
        </p:nvSpPr>
        <p:spPr>
          <a:xfrm>
            <a:off x="457200" y="205979"/>
            <a:ext cx="8229600" cy="857250"/>
          </a:xfrm>
        </p:spPr>
        <p:txBody>
          <a:bodyPr anchor="ctr">
            <a:normAutofit/>
          </a:bodyPr>
          <a:lstStyle>
            <a:lvl1pPr>
              <a:defRPr sz="2400" b="1"/>
            </a:lvl1pPr>
          </a:lstStyle>
          <a:p>
            <a:r>
              <a:rPr lang="en-US"/>
              <a:t>Click to edit Master title style</a:t>
            </a:r>
            <a:endParaRPr lang="en-AU" dirty="0"/>
          </a:p>
        </p:txBody>
      </p:sp>
      <p:sp>
        <p:nvSpPr>
          <p:cNvPr id="4" name="Content Placeholder 2">
            <a:extLst>
              <a:ext uri="{FF2B5EF4-FFF2-40B4-BE49-F238E27FC236}">
                <a16:creationId xmlns:a16="http://schemas.microsoft.com/office/drawing/2014/main" id="{EBC4FB09-DB50-4394-B799-17566D198841}"/>
              </a:ext>
            </a:extLst>
          </p:cNvPr>
          <p:cNvSpPr>
            <a:spLocks noGrp="1"/>
          </p:cNvSpPr>
          <p:nvPr>
            <p:ph sz="half" idx="1"/>
          </p:nvPr>
        </p:nvSpPr>
        <p:spPr>
          <a:xfrm>
            <a:off x="457200" y="1200151"/>
            <a:ext cx="4038600" cy="3315815"/>
          </a:xfrm>
        </p:spPr>
        <p:txBody>
          <a:bodyPr>
            <a:normAutofit/>
          </a:bodyPr>
          <a:lstStyle>
            <a:lvl1pPr marL="0" indent="0">
              <a:buNone/>
              <a:defRPr sz="2000"/>
            </a:lvl1pPr>
          </a:lstStyle>
          <a:p>
            <a:pPr lvl="0"/>
            <a:r>
              <a:rPr lang="en-US"/>
              <a:t>Click to edit Master text styles</a:t>
            </a:r>
          </a:p>
        </p:txBody>
      </p:sp>
      <p:graphicFrame>
        <p:nvGraphicFramePr>
          <p:cNvPr id="5" name="Content Placeholder 1">
            <a:extLst>
              <a:ext uri="{FF2B5EF4-FFF2-40B4-BE49-F238E27FC236}">
                <a16:creationId xmlns:a16="http://schemas.microsoft.com/office/drawing/2014/main" id="{8B21F5F0-3DDB-49B5-8AD0-92F6264D9C53}"/>
              </a:ext>
            </a:extLst>
          </p:cNvPr>
          <p:cNvGraphicFramePr>
            <a:graphicFrameLocks/>
          </p:cNvGraphicFramePr>
          <p:nvPr userDrawn="1">
            <p:extLst>
              <p:ext uri="{D42A27DB-BD31-4B8C-83A1-F6EECF244321}">
                <p14:modId xmlns:p14="http://schemas.microsoft.com/office/powerpoint/2010/main" val="1235127802"/>
              </p:ext>
            </p:extLst>
          </p:nvPr>
        </p:nvGraphicFramePr>
        <p:xfrm>
          <a:off x="4648200" y="1200151"/>
          <a:ext cx="4038600" cy="3315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221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Tree>
    <p:extLst>
      <p:ext uri="{BB962C8B-B14F-4D97-AF65-F5344CB8AC3E}">
        <p14:creationId xmlns:p14="http://schemas.microsoft.com/office/powerpoint/2010/main" val="1055690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photos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467544" y="411163"/>
            <a:ext cx="3096394" cy="1944687"/>
          </a:xfrm>
          <a:solidFill>
            <a:schemeClr val="bg2"/>
          </a:solidFill>
        </p:spPr>
        <p:txBody>
          <a:bodyPr>
            <a:normAutofit/>
          </a:bodyPr>
          <a:lstStyle>
            <a:lvl1pPr marL="0" indent="0">
              <a:buNone/>
              <a:defRPr sz="1400"/>
            </a:lvl1pPr>
          </a:lstStyle>
          <a:p>
            <a:r>
              <a:rPr lang="en-US"/>
              <a:t>Click icon to add picture</a:t>
            </a:r>
            <a:endParaRPr lang="en-AU" dirty="0"/>
          </a:p>
        </p:txBody>
      </p:sp>
      <p:sp>
        <p:nvSpPr>
          <p:cNvPr id="6" name="Picture Placeholder 5">
            <a:extLst>
              <a:ext uri="{FF2B5EF4-FFF2-40B4-BE49-F238E27FC236}">
                <a16:creationId xmlns:a16="http://schemas.microsoft.com/office/drawing/2014/main" id="{C908BCF8-B3EC-413D-9DF0-8A104673039D}"/>
              </a:ext>
            </a:extLst>
          </p:cNvPr>
          <p:cNvSpPr>
            <a:spLocks noGrp="1"/>
          </p:cNvSpPr>
          <p:nvPr>
            <p:ph type="pic" sz="quarter" idx="11"/>
          </p:nvPr>
        </p:nvSpPr>
        <p:spPr>
          <a:xfrm>
            <a:off x="467544" y="2571750"/>
            <a:ext cx="3096394" cy="2160588"/>
          </a:xfrm>
          <a:solidFill>
            <a:schemeClr val="bg2"/>
          </a:solidFill>
        </p:spPr>
        <p:txBody>
          <a:bodyPr>
            <a:normAutofit/>
          </a:bodyPr>
          <a:lstStyle>
            <a:lvl1pPr marL="0" indent="0">
              <a:buNone/>
              <a:defRPr sz="1400"/>
            </a:lvl1pPr>
          </a:lstStyle>
          <a:p>
            <a:r>
              <a:rPr lang="en-US"/>
              <a:t>Click icon to add picture</a:t>
            </a:r>
            <a:endParaRPr lang="en-AU"/>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4140200" y="411163"/>
            <a:ext cx="4464050" cy="4321175"/>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13421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narrow photo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2411759" cy="5164038"/>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64538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arrow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1"/>
            <a:ext cx="2411759"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normAutofit/>
          </a:bodyPr>
          <a:lstStyle>
            <a:lvl1pPr marL="0" indent="0">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645085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on background">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5292079" cy="5164038"/>
          </a:xfrm>
          <a:solidFill>
            <a:schemeClr val="bg2"/>
          </a:solidFill>
        </p:spPr>
        <p:txBody>
          <a:bodyPr>
            <a:normAutofit/>
          </a:bodyPr>
          <a:lstStyle>
            <a:lvl1pPr marL="0" indent="0">
              <a:buNone/>
              <a:defRPr sz="18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5868144" y="411163"/>
            <a:ext cx="2736106" cy="4321175"/>
          </a:xfr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18951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3923928" y="0"/>
            <a:ext cx="5436095"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755675" y="411162"/>
            <a:ext cx="2664197" cy="4321175"/>
          </a:xfrm>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50168B31-DAED-4CA1-8564-810ACC13E4E3}"/>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366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0" y="0"/>
            <a:ext cx="7199882"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7199882" y="0"/>
            <a:ext cx="2160141" cy="5143500"/>
          </a:xfrm>
          <a:solidFill>
            <a:schemeClr val="bg2"/>
          </a:solidFill>
        </p:spPr>
        <p:txBody>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611659" y="411162"/>
            <a:ext cx="2520181"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Text Placeholder 7">
            <a:extLst>
              <a:ext uri="{FF2B5EF4-FFF2-40B4-BE49-F238E27FC236}">
                <a16:creationId xmlns:a16="http://schemas.microsoft.com/office/drawing/2014/main" id="{9102C29F-1F78-41CE-BD05-78934225058C}"/>
              </a:ext>
            </a:extLst>
          </p:cNvPr>
          <p:cNvSpPr>
            <a:spLocks noGrp="1"/>
          </p:cNvSpPr>
          <p:nvPr>
            <p:ph type="body" sz="quarter" idx="13"/>
          </p:nvPr>
        </p:nvSpPr>
        <p:spPr>
          <a:xfrm>
            <a:off x="3851920" y="411161"/>
            <a:ext cx="2512750"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654542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1369987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04081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450790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hoto with text overlay">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
        <p:nvSpPr>
          <p:cNvPr id="3" name="Rectangle 2">
            <a:extLst>
              <a:ext uri="{FF2B5EF4-FFF2-40B4-BE49-F238E27FC236}">
                <a16:creationId xmlns:a16="http://schemas.microsoft.com/office/drawing/2014/main" id="{463CEC86-60D2-4A8E-BF77-CF9919A6E14D}"/>
              </a:ext>
            </a:extLst>
          </p:cNvPr>
          <p:cNvSpPr/>
          <p:nvPr userDrawn="1"/>
        </p:nvSpPr>
        <p:spPr>
          <a:xfrm>
            <a:off x="-5910" y="3075806"/>
            <a:ext cx="6030684" cy="93610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B3B2F53F-DF1E-446B-A049-27243F4EFDBD}"/>
              </a:ext>
            </a:extLst>
          </p:cNvPr>
          <p:cNvSpPr txBox="1"/>
          <p:nvPr userDrawn="1"/>
        </p:nvSpPr>
        <p:spPr>
          <a:xfrm>
            <a:off x="251520" y="3291830"/>
            <a:ext cx="5472608" cy="461665"/>
          </a:xfrm>
          <a:prstGeom prst="rect">
            <a:avLst/>
          </a:prstGeom>
          <a:noFill/>
        </p:spPr>
        <p:txBody>
          <a:bodyPr wrap="square" rtlCol="0">
            <a:spAutoFit/>
          </a:bodyPr>
          <a:lstStyle/>
          <a:p>
            <a:r>
              <a:rPr lang="en-AU" sz="2400" dirty="0">
                <a:solidFill>
                  <a:schemeClr val="bg1"/>
                </a:solidFill>
                <a:latin typeface="Arial" panose="020B0604020202020204" pitchFamily="34" charset="0"/>
                <a:cs typeface="Arial" panose="020B0604020202020204" pitchFamily="34" charset="0"/>
              </a:rPr>
              <a:t>text</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673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chart layou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57377D3-DC03-4DAB-A65E-D1CBED1A139D}"/>
              </a:ext>
            </a:extLst>
          </p:cNvPr>
          <p:cNvSpPr>
            <a:spLocks noGrp="1"/>
          </p:cNvSpPr>
          <p:nvPr>
            <p:ph type="chart" sz="quarter" idx="10"/>
          </p:nvPr>
        </p:nvSpPr>
        <p:spPr>
          <a:xfrm>
            <a:off x="250825" y="339725"/>
            <a:ext cx="8642350" cy="3671888"/>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4108295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Tree>
    <p:extLst>
      <p:ext uri="{BB962C8B-B14F-4D97-AF65-F5344CB8AC3E}">
        <p14:creationId xmlns:p14="http://schemas.microsoft.com/office/powerpoint/2010/main" val="3239935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 y="1203598"/>
            <a:ext cx="82296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160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icon to add table</a:t>
            </a:r>
            <a:endParaRPr lang="en-AU" dirty="0"/>
          </a:p>
        </p:txBody>
      </p:sp>
    </p:spTree>
    <p:extLst>
      <p:ext uri="{BB962C8B-B14F-4D97-AF65-F5344CB8AC3E}">
        <p14:creationId xmlns:p14="http://schemas.microsoft.com/office/powerpoint/2010/main" val="1033367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aph &amp; 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0" y="1203598"/>
            <a:ext cx="41148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icon to add table</a:t>
            </a:r>
            <a:endParaRPr lang="en-AU" dirty="0"/>
          </a:p>
        </p:txBody>
      </p:sp>
      <p:sp>
        <p:nvSpPr>
          <p:cNvPr id="5" name="Chart Placeholder 4">
            <a:extLst>
              <a:ext uri="{FF2B5EF4-FFF2-40B4-BE49-F238E27FC236}">
                <a16:creationId xmlns:a16="http://schemas.microsoft.com/office/drawing/2014/main" id="{C004E3E1-FE8E-44F5-B516-92D8749E5EAC}"/>
              </a:ext>
            </a:extLst>
          </p:cNvPr>
          <p:cNvSpPr>
            <a:spLocks noGrp="1"/>
          </p:cNvSpPr>
          <p:nvPr>
            <p:ph type="chart" sz="quarter" idx="11"/>
          </p:nvPr>
        </p:nvSpPr>
        <p:spPr>
          <a:xfrm>
            <a:off x="457200" y="1203598"/>
            <a:ext cx="3683000" cy="3528740"/>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1147172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martArt ins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a:xfrm>
            <a:off x="683568" y="205979"/>
            <a:ext cx="8003232" cy="857250"/>
          </a:xfrm>
        </p:spPr>
        <p:txBody>
          <a:bodyPr>
            <a:normAutofit/>
          </a:bodyPr>
          <a:lstStyle>
            <a:lvl1pPr>
              <a:defRPr sz="2400" b="1"/>
            </a:lvl1pPr>
          </a:lstStyle>
          <a:p>
            <a:r>
              <a:rPr lang="en-US"/>
              <a:t>Click to edit Master title style</a:t>
            </a:r>
            <a:endParaRPr lang="en-AU" dirty="0"/>
          </a:p>
        </p:txBody>
      </p:sp>
      <p:sp>
        <p:nvSpPr>
          <p:cNvPr id="6" name="SmartArt Placeholder 5">
            <a:extLst>
              <a:ext uri="{FF2B5EF4-FFF2-40B4-BE49-F238E27FC236}">
                <a16:creationId xmlns:a16="http://schemas.microsoft.com/office/drawing/2014/main" id="{5939ACEE-973E-4D20-B62A-D9B91B807DAC}"/>
              </a:ext>
            </a:extLst>
          </p:cNvPr>
          <p:cNvSpPr>
            <a:spLocks noGrp="1"/>
          </p:cNvSpPr>
          <p:nvPr>
            <p:ph type="dgm" sz="quarter" idx="11"/>
          </p:nvPr>
        </p:nvSpPr>
        <p:spPr>
          <a:xfrm>
            <a:off x="683568" y="1203599"/>
            <a:ext cx="8003232" cy="3528740"/>
          </a:xfrm>
        </p:spPr>
        <p:txBody>
          <a:bodyPr>
            <a:normAutofit/>
          </a:bodyPr>
          <a:lstStyle>
            <a:lvl1pPr marL="0" indent="0">
              <a:buNone/>
              <a:defRPr sz="2000"/>
            </a:lvl1pPr>
          </a:lstStyle>
          <a:p>
            <a:r>
              <a:rPr lang="en-US"/>
              <a:t>Click icon to add SmartArt graphic</a:t>
            </a:r>
            <a:endParaRPr lang="en-AU" dirty="0"/>
          </a:p>
        </p:txBody>
      </p:sp>
      <p:sp>
        <p:nvSpPr>
          <p:cNvPr id="4" name="Rectangle 3">
            <a:extLst>
              <a:ext uri="{FF2B5EF4-FFF2-40B4-BE49-F238E27FC236}">
                <a16:creationId xmlns:a16="http://schemas.microsoft.com/office/drawing/2014/main" id="{7C46052C-695E-45D7-BB88-A322FEEB51F0}"/>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92491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dd media video layout">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77419421-B2C8-4F9F-9716-DBAAC6704821}"/>
              </a:ext>
            </a:extLst>
          </p:cNvPr>
          <p:cNvSpPr>
            <a:spLocks noGrp="1"/>
          </p:cNvSpPr>
          <p:nvPr>
            <p:ph type="media" sz="quarter" idx="10"/>
          </p:nvPr>
        </p:nvSpPr>
        <p:spPr>
          <a:xfrm>
            <a:off x="0" y="0"/>
            <a:ext cx="9144000" cy="5143500"/>
          </a:xfrm>
        </p:spPr>
        <p:txBody>
          <a:bodyPr>
            <a:normAutofit/>
          </a:bodyPr>
          <a:lstStyle>
            <a:lvl1pPr marL="0" indent="0">
              <a:buNone/>
              <a:defRPr sz="1800"/>
            </a:lvl1pPr>
          </a:lstStyle>
          <a:p>
            <a:r>
              <a:rPr lang="en-US"/>
              <a:t>Click icon to add media</a:t>
            </a:r>
            <a:endParaRPr lang="en-AU" dirty="0"/>
          </a:p>
        </p:txBody>
      </p:sp>
    </p:spTree>
    <p:extLst>
      <p:ext uri="{BB962C8B-B14F-4D97-AF65-F5344CB8AC3E}">
        <p14:creationId xmlns:p14="http://schemas.microsoft.com/office/powerpoint/2010/main" val="4083892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solidFill>
            <a:srgbClr val="5A2476"/>
          </a:solidFill>
          <a:ln>
            <a:noFill/>
          </a:ln>
        </p:spPr>
        <p:txBody>
          <a:bodyPr anchor="b"/>
          <a:lstStyle>
            <a:lvl1pPr algn="l">
              <a:defRPr sz="2000" b="1">
                <a:solidFill>
                  <a:schemeClr val="bg1"/>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04789"/>
            <a:ext cx="5111750" cy="438983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9583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1520" y="459581"/>
            <a:ext cx="8640960" cy="283224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251520" y="3435846"/>
            <a:ext cx="8640960" cy="603647"/>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29491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6" name="Picture 5">
            <a:extLst>
              <a:ext uri="{FF2B5EF4-FFF2-40B4-BE49-F238E27FC236}">
                <a16:creationId xmlns:a16="http://schemas.microsoft.com/office/drawing/2014/main" id="{6FD252E6-2E44-412A-9D76-12B6D3321CF9}"/>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355976" y="4686120"/>
            <a:ext cx="4788024" cy="457380"/>
          </a:xfrm>
          <a:prstGeom prst="rect">
            <a:avLst/>
          </a:prstGeom>
        </p:spPr>
      </p:pic>
    </p:spTree>
    <p:extLst>
      <p:ext uri="{BB962C8B-B14F-4D97-AF65-F5344CB8AC3E}">
        <p14:creationId xmlns:p14="http://schemas.microsoft.com/office/powerpoint/2010/main" val="2031829055"/>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50" r:id="rId3"/>
    <p:sldLayoutId id="2147483651" r:id="rId4"/>
    <p:sldLayoutId id="2147483678" r:id="rId5"/>
    <p:sldLayoutId id="2147483652" r:id="rId6"/>
    <p:sldLayoutId id="2147483675" r:id="rId7"/>
    <p:sldLayoutId id="2147483676" r:id="rId8"/>
    <p:sldLayoutId id="2147483653" r:id="rId9"/>
    <p:sldLayoutId id="2147483659" r:id="rId10"/>
    <p:sldLayoutId id="2147483673" r:id="rId11"/>
    <p:sldLayoutId id="2147483654" r:id="rId12"/>
    <p:sldLayoutId id="2147483672" r:id="rId13"/>
    <p:sldLayoutId id="2147483655" r:id="rId14"/>
    <p:sldLayoutId id="2147483663" r:id="rId15"/>
    <p:sldLayoutId id="2147483664" r:id="rId16"/>
    <p:sldLayoutId id="2147483665" r:id="rId17"/>
    <p:sldLayoutId id="2147483666" r:id="rId18"/>
    <p:sldLayoutId id="2147483667" r:id="rId19"/>
    <p:sldLayoutId id="2147483668" r:id="rId20"/>
    <p:sldLayoutId id="2147483674" r:id="rId21"/>
    <p:sldLayoutId id="2147483679" r:id="rId22"/>
    <p:sldLayoutId id="2147483680" r:id="rId23"/>
    <p:sldLayoutId id="2147483662" r:id="rId24"/>
    <p:sldLayoutId id="2147483658" r:id="rId25"/>
    <p:sldLayoutId id="2147483661" r:id="rId26"/>
    <p:sldLayoutId id="2147483669" r:id="rId27"/>
    <p:sldLayoutId id="2147483670" r:id="rId28"/>
    <p:sldLayoutId id="2147483671" r:id="rId29"/>
    <p:sldLayoutId id="2147483660" r:id="rId30"/>
    <p:sldLayoutId id="2147483656" r:id="rId31"/>
    <p:sldLayoutId id="2147483657" r:id="rId32"/>
  </p:sldLayoutIdLst>
  <p:txStyles>
    <p:titleStyle>
      <a:lvl1pPr algn="l" defTabSz="914400" rtl="0" eaLnBrk="1" latinLnBrk="0" hangingPunct="1">
        <a:spcBef>
          <a:spcPct val="0"/>
        </a:spcBef>
        <a:buNone/>
        <a:defRPr sz="4400" kern="1200">
          <a:solidFill>
            <a:srgbClr val="5A2476"/>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9703F0-7FD8-4AFD-AD5A-03297F6F019D}"/>
              </a:ext>
            </a:extLst>
          </p:cNvPr>
          <p:cNvSpPr>
            <a:spLocks noGrp="1"/>
          </p:cNvSpPr>
          <p:nvPr>
            <p:ph type="ctrTitle"/>
          </p:nvPr>
        </p:nvSpPr>
        <p:spPr>
          <a:xfrm>
            <a:off x="467544" y="1635646"/>
            <a:ext cx="7200800" cy="1534567"/>
          </a:xfrm>
        </p:spPr>
        <p:txBody>
          <a:bodyPr>
            <a:normAutofit/>
          </a:bodyPr>
          <a:lstStyle/>
          <a:p>
            <a:pPr>
              <a:spcAft>
                <a:spcPts val="600"/>
              </a:spcAft>
            </a:pPr>
            <a:r>
              <a:rPr lang="en-AU" sz="3600" b="1" dirty="0"/>
              <a:t>SMHS Compassionate Care Awards 2026</a:t>
            </a:r>
          </a:p>
        </p:txBody>
      </p:sp>
      <p:sp>
        <p:nvSpPr>
          <p:cNvPr id="8" name="Subtitle 7">
            <a:extLst>
              <a:ext uri="{FF2B5EF4-FFF2-40B4-BE49-F238E27FC236}">
                <a16:creationId xmlns:a16="http://schemas.microsoft.com/office/drawing/2014/main" id="{925B5149-A677-46E3-B5B8-79B83DE7BAD7}"/>
              </a:ext>
            </a:extLst>
          </p:cNvPr>
          <p:cNvSpPr>
            <a:spLocks noGrp="1"/>
          </p:cNvSpPr>
          <p:nvPr>
            <p:ph type="subTitle" idx="1"/>
          </p:nvPr>
        </p:nvSpPr>
        <p:spPr>
          <a:xfrm>
            <a:off x="467544" y="3795886"/>
            <a:ext cx="5974432" cy="792088"/>
          </a:xfrm>
        </p:spPr>
        <p:txBody>
          <a:bodyPr/>
          <a:lstStyle/>
          <a:p>
            <a:r>
              <a:rPr lang="en-AU" b="1" dirty="0"/>
              <a:t>Fremantle Hospital</a:t>
            </a:r>
            <a:r>
              <a:rPr lang="en-AU" sz="1400" b="1" dirty="0"/>
              <a:t> </a:t>
            </a:r>
            <a:r>
              <a:rPr lang="en-AU" b="1" dirty="0"/>
              <a:t>(FH), Mental Health Services (MHS) and Community Services</a:t>
            </a:r>
            <a:endParaRPr lang="en-AU" b="1" dirty="0">
              <a:highlight>
                <a:srgbClr val="FFFF00"/>
              </a:highlight>
            </a:endParaRPr>
          </a:p>
        </p:txBody>
      </p:sp>
    </p:spTree>
    <p:extLst>
      <p:ext uri="{BB962C8B-B14F-4D97-AF65-F5344CB8AC3E}">
        <p14:creationId xmlns:p14="http://schemas.microsoft.com/office/powerpoint/2010/main" val="26750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2771800" y="2073801"/>
            <a:ext cx="6033125" cy="1368152"/>
          </a:xfrm>
        </p:spPr>
        <p:txBody>
          <a:bodyPr>
            <a:noAutofit/>
          </a:bodyPr>
          <a:lstStyle/>
          <a:p>
            <a:pPr algn="ctr">
              <a:spcAft>
                <a:spcPts val="600"/>
              </a:spcAft>
            </a:pPr>
            <a:r>
              <a:rPr lang="en-AU" sz="6500" b="1" dirty="0"/>
              <a:t>FH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190717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ACB4-359E-0BEA-D968-4F6B00C2CC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A1FCBB-2C7E-1EA9-D431-7D942C8267E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F1A6CD0-2CD2-1530-BFCC-C094FD7571CE}"/>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F76814D-E3B7-6CFD-B1AC-7F3D315EC8D7}"/>
              </a:ext>
            </a:extLst>
          </p:cNvPr>
          <p:cNvSpPr txBox="1"/>
          <p:nvPr/>
        </p:nvSpPr>
        <p:spPr>
          <a:xfrm>
            <a:off x="745321"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Sadam – Patient support assistant</a:t>
            </a:r>
          </a:p>
        </p:txBody>
      </p:sp>
      <p:pic>
        <p:nvPicPr>
          <p:cNvPr id="14" name="Picture 13">
            <a:extLst>
              <a:ext uri="{FF2B5EF4-FFF2-40B4-BE49-F238E27FC236}">
                <a16:creationId xmlns:a16="http://schemas.microsoft.com/office/drawing/2014/main" id="{D82E6A7B-A845-9218-CFF7-2467CC0A255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F373A108-E1F8-807F-1135-852462244610}"/>
              </a:ext>
            </a:extLst>
          </p:cNvPr>
          <p:cNvSpPr txBox="1"/>
          <p:nvPr/>
        </p:nvSpPr>
        <p:spPr>
          <a:xfrm>
            <a:off x="745321" y="1007280"/>
            <a:ext cx="7344816" cy="375487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Sadam consistently shows compassionate, culturally safe care. He greets patients warmly with a reassuring smile, uses clear, gentle language, preserves privacy, and when anxiety or long waits arise offers a warm blanket and checks preferences. He collaborates smoothly with nurses, anaesthetists and anaesthetic technicians so the unit feels calm and organised. He also mentors casual PCAs who speak English as a second language, guiding daily tasks so they can provide the same dignified, patient-centred care. Patients feel safe and understood; colleagues frequently share positive feedback about his steady, supportive presence. He is quietly efficient and consistently one step ahead. During busy lists he keeps bays clean and ready so the next patient can be received without delay. His calm manner steadies the area and helps patients feel at ease while we complete observations. By maintaining an orderly environment and responding quickly to requests, he reduces avoidable waits and helps the team stay focused on care. Proactive, reliable, and a pleasure to work with.</a:t>
            </a:r>
          </a:p>
        </p:txBody>
      </p:sp>
    </p:spTree>
    <p:extLst>
      <p:ext uri="{BB962C8B-B14F-4D97-AF65-F5344CB8AC3E}">
        <p14:creationId xmlns:p14="http://schemas.microsoft.com/office/powerpoint/2010/main" val="151499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E5AE9-09D0-8256-5317-7C9F8C7ED4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A7591A-3C84-E83F-EB09-6AA92B5749B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1F40CC6-8E0D-0DC2-C8E2-E3F010025056}"/>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703F00B-203A-6F4E-D20D-7E41E1C31178}"/>
              </a:ext>
            </a:extLst>
          </p:cNvPr>
          <p:cNvSpPr txBox="1"/>
          <p:nvPr/>
        </p:nvSpPr>
        <p:spPr>
          <a:xfrm>
            <a:off x="737203" y="336821"/>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Samuel - Registrar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pic>
        <p:nvPicPr>
          <p:cNvPr id="14" name="Picture 13">
            <a:extLst>
              <a:ext uri="{FF2B5EF4-FFF2-40B4-BE49-F238E27FC236}">
                <a16:creationId xmlns:a16="http://schemas.microsoft.com/office/drawing/2014/main" id="{6A887205-C0D1-3FC8-4E4E-73BD617F8C0B}"/>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5B31533C-D467-47D8-BB92-24B09BC708E4}"/>
              </a:ext>
            </a:extLst>
          </p:cNvPr>
          <p:cNvSpPr txBox="1"/>
          <p:nvPr/>
        </p:nvSpPr>
        <p:spPr>
          <a:xfrm>
            <a:off x="726687" y="932017"/>
            <a:ext cx="7344816" cy="39703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Sam conducts himself with compassion, integrity and kindness, extending these values through his care to every one of his patients. While working on B8S, Dr Sam collaborated on a complex grief and loss case, where the wife of a patient was incredibly distressed by the diagnosis. This was also coloured by serious mistrust of the hospital system. Dr Sam's approach to care, ability to work kindly in a pressurised environment, and take time to include the correct people in conversation, is what re-built her trust in the hospital system. He provided vital advocacy that allowed the patient dignity in death and his wife comfort in grief. </a:t>
            </a:r>
            <a:r>
              <a:rPr lang="en-AU" sz="1750" dirty="0">
                <a:solidFill>
                  <a:srgbClr val="5A2476"/>
                </a:solidFill>
                <a:latin typeface="Aptos Narrow" panose="020B0004020202020204" pitchFamily="34" charset="0"/>
                <a:cs typeface="Arial" panose="020B0604020202020204" pitchFamily="34" charset="0"/>
              </a:rPr>
              <a:t>Dr </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Sam leads with compassion and respect in his approach to not only treating patients but engaging with families and all ward staff. His clear communication, proactive actioning and thorough investigations, have resulted in great patient outcomes where both the perspectives of the patient, families and multidisciplinary teams have been considered. As patients have stated about Dr Sam, "this is what good care looks like". </a:t>
            </a:r>
          </a:p>
        </p:txBody>
      </p:sp>
    </p:spTree>
    <p:extLst>
      <p:ext uri="{BB962C8B-B14F-4D97-AF65-F5344CB8AC3E}">
        <p14:creationId xmlns:p14="http://schemas.microsoft.com/office/powerpoint/2010/main" val="950428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4FC453-4E67-BA74-20D2-A13DF99A9E7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59934B6-E713-02A2-B755-442AFB639717}"/>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2FCC09A-D612-6D2E-2803-222053FDA614}"/>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Fiona – Clinical nurse </a:t>
            </a:r>
          </a:p>
        </p:txBody>
      </p:sp>
      <p:pic>
        <p:nvPicPr>
          <p:cNvPr id="14" name="Picture 13">
            <a:extLst>
              <a:ext uri="{FF2B5EF4-FFF2-40B4-BE49-F238E27FC236}">
                <a16:creationId xmlns:a16="http://schemas.microsoft.com/office/drawing/2014/main" id="{5814A014-561D-4A81-0540-09538DB5674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CCEDE30A-3899-DAD7-D5A7-0F63E58A870B}"/>
              </a:ext>
            </a:extLst>
          </p:cNvPr>
          <p:cNvSpPr txBox="1"/>
          <p:nvPr/>
        </p:nvSpPr>
        <p:spPr>
          <a:xfrm>
            <a:off x="745471" y="1078406"/>
            <a:ext cx="7344816"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 would love to nominate Fiona for recognition as one of the most caring clinical nurses in our workplace. Fiona consistently demonstrates compassion, empathy, and unwavering dedication to both patients and colleagues. She treats every patient with dignity and kindness, taking the time to listen, comfort, and advocate for them during vulnerable moments. Her ability to combine clinical excellence with genuine warmth truly sets her apart.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Beyond her exceptional patient care, she is always willing to support her team. Whether offering guidance, stepping in during busy shifts, or simply providing encouragement, she contributes to a positive and collaborative environment. Her caring nature is not just part of her job, it is who she is. Her patients feel safe in her care, and her team is stronger because of her presence. She is deeply deserving of this nomination and recognition.</a:t>
            </a:r>
          </a:p>
        </p:txBody>
      </p:sp>
    </p:spTree>
    <p:extLst>
      <p:ext uri="{BB962C8B-B14F-4D97-AF65-F5344CB8AC3E}">
        <p14:creationId xmlns:p14="http://schemas.microsoft.com/office/powerpoint/2010/main" val="3185413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C82FE-9A79-B4EA-F141-A9524C617C6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0C5641-E1FC-C7A6-58C1-462BB98B491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EE30350-8D2B-4277-8DDB-D323EFB3662F}"/>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172E281-EC21-B838-609E-50771C41D243}"/>
              </a:ext>
            </a:extLst>
          </p:cNvPr>
          <p:cNvSpPr txBox="1"/>
          <p:nvPr/>
        </p:nvSpPr>
        <p:spPr>
          <a:xfrm>
            <a:off x="715704"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Mark – Senior social worker</a:t>
            </a:r>
          </a:p>
        </p:txBody>
      </p:sp>
      <p:pic>
        <p:nvPicPr>
          <p:cNvPr id="14" name="Picture 13">
            <a:extLst>
              <a:ext uri="{FF2B5EF4-FFF2-40B4-BE49-F238E27FC236}">
                <a16:creationId xmlns:a16="http://schemas.microsoft.com/office/drawing/2014/main" id="{790FE27B-871C-1958-ED65-72B0A1C8680C}"/>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62964B5E-7A11-C304-2CCA-66162E8B8698}"/>
              </a:ext>
            </a:extLst>
          </p:cNvPr>
          <p:cNvSpPr txBox="1"/>
          <p:nvPr/>
        </p:nvSpPr>
        <p:spPr>
          <a:xfrm>
            <a:off x="734077" y="1110493"/>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Mark is an outstanding social worker for many reasons. He has excellent communication skills and is empathetic toward patients and their families, respecting them even when they aren’t kind to him. He not only has excellent communication and collaboration with patients/families but also with MDT. As someone who has to coordinate the MDT to ensure patients are discharged safely and provided with optimal and comfortable care, Mark is always clear on his plans and the outstanding tasks among our team. He is encouraging to all team members and values each person's role as part of the MDT, fostering a supportive and collaborative environment. This was evident in the care of a recent patient who had difficult family dynamics and was challenging to care for. Mark remained calm, professional and kind and worked with the family and MDT to optimise this patient's care, facilitating provision of excellent and wholistic care in a very challenging environment.</a:t>
            </a:r>
          </a:p>
        </p:txBody>
      </p:sp>
    </p:spTree>
    <p:extLst>
      <p:ext uri="{BB962C8B-B14F-4D97-AF65-F5344CB8AC3E}">
        <p14:creationId xmlns:p14="http://schemas.microsoft.com/office/powerpoint/2010/main" val="165087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3131840" y="2067694"/>
            <a:ext cx="5601077" cy="1368152"/>
          </a:xfrm>
        </p:spPr>
        <p:txBody>
          <a:bodyPr>
            <a:noAutofit/>
          </a:bodyPr>
          <a:lstStyle/>
          <a:p>
            <a:pPr algn="ctr">
              <a:spcAft>
                <a:spcPts val="600"/>
              </a:spcAft>
            </a:pPr>
            <a:r>
              <a:rPr lang="en-AU" sz="6500" b="1" dirty="0"/>
              <a:t>FH 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2990310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B6B7-CD6B-860C-418E-5016715700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DAD0E8-C5FF-8FEC-1DF5-FB40CE5F947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5C215ED-D152-66B4-15EE-DAD446B68049}"/>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3345505-1E8B-B871-F9EB-5A716F532257}"/>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Alice – Clinical nurse</a:t>
            </a:r>
          </a:p>
        </p:txBody>
      </p:sp>
      <p:sp>
        <p:nvSpPr>
          <p:cNvPr id="2" name="TextBox 1">
            <a:extLst>
              <a:ext uri="{FF2B5EF4-FFF2-40B4-BE49-F238E27FC236}">
                <a16:creationId xmlns:a16="http://schemas.microsoft.com/office/drawing/2014/main" id="{42E04662-443B-E1E2-1904-96A82A35A2F4}"/>
              </a:ext>
            </a:extLst>
          </p:cNvPr>
          <p:cNvSpPr txBox="1"/>
          <p:nvPr/>
        </p:nvSpPr>
        <p:spPr>
          <a:xfrm>
            <a:off x="755576" y="1033650"/>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Alice consistently demonstrates exceptional compassion, professionalism, and dedication in her care for patients and their families. She approaches every individual with empathy, dignity, and respect, ensuring that each patient feels heard, valued, and supported throughout their outpatient journey. Her ability to combine clinical care with genuine kindness sets her apart. Alice takes the time to listen attentively to patients’ concerns, explains treatments clearly and patiently, and advocates strongly for their needs. She remains calm and reassuring by providing comfort not only to patients but also to her team.  She ensures patients are comfortable, offering emotional support to anxious family members.  Her positive attitude, teamwork, and unwavering commitment to patient-centred care make her an invaluable member of the F4 Comprehensive Care Centre. Alice embodies the values this award represents, and I believe she deserves recognition for her outstanding contribution.</a:t>
            </a:r>
          </a:p>
        </p:txBody>
      </p:sp>
    </p:spTree>
    <p:extLst>
      <p:ext uri="{BB962C8B-B14F-4D97-AF65-F5344CB8AC3E}">
        <p14:creationId xmlns:p14="http://schemas.microsoft.com/office/powerpoint/2010/main" val="204218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B1190-A331-CEDB-109E-FDE914EDE8F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85FE66F-96D0-DCC5-ABC9-6267AE38B4B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A70984D-D4E2-4975-A5F1-8076A4205263}"/>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5B86107-7903-8299-A94D-14878E7A97C8}"/>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Katelyn – Social worker</a:t>
            </a:r>
          </a:p>
        </p:txBody>
      </p:sp>
      <p:sp>
        <p:nvSpPr>
          <p:cNvPr id="2" name="TextBox 1">
            <a:extLst>
              <a:ext uri="{FF2B5EF4-FFF2-40B4-BE49-F238E27FC236}">
                <a16:creationId xmlns:a16="http://schemas.microsoft.com/office/drawing/2014/main" id="{0324573A-3CD8-6C23-9B2B-459FF686A6A3}"/>
              </a:ext>
            </a:extLst>
          </p:cNvPr>
          <p:cNvSpPr txBox="1"/>
          <p:nvPr/>
        </p:nvSpPr>
        <p:spPr>
          <a:xfrm>
            <a:off x="755576" y="1033650"/>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A trans patient was admitted with large tumours. Surgery resulted in significant physical and cognitive impairments. Long-term hormone therapy was considered a contributing factor to the tumours and the medical team recommended cessation, though the patient had limited understanding of their brain injury and implications for their gender identity. With minimal informal supports, and no appointed guardian, the patient faced major decisions about their ongoing care. Katelyn consistently advocated for gender affirming, patient centred practice - seeking guidance from the LGBTQIA+ Committee Lead and </a:t>
            </a:r>
            <a:r>
              <a:rPr kumimoji="0" lang="en-AU" sz="170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Arial" panose="020B0604020202020204" pitchFamily="34" charset="0"/>
              </a:rPr>
              <a:t>Transfolk</a:t>
            </a: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 to ensure the patient’s needs were respected. Recognising the patient’s cognitive decline, she advocated for a consultation with RPH Gender Identity Clinic, </a:t>
            </a:r>
            <a:r>
              <a:rPr kumimoji="0" lang="en-AU" sz="170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Arial" panose="020B0604020202020204" pitchFamily="34" charset="0"/>
              </a:rPr>
              <a:t>neuropsych</a:t>
            </a: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 assessment and recommended urgent guardianship to protect the patient’s rights. Katelyn’s dedication and advocacy have been crucial in ensuring safe, respectful, and gender identity affirming care.</a:t>
            </a:r>
          </a:p>
        </p:txBody>
      </p:sp>
    </p:spTree>
    <p:extLst>
      <p:ext uri="{BB962C8B-B14F-4D97-AF65-F5344CB8AC3E}">
        <p14:creationId xmlns:p14="http://schemas.microsoft.com/office/powerpoint/2010/main" val="126999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12AA4-4461-9F1E-86B9-B35B723F683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B5F21FC-6C0A-C320-4011-7630645012FC}"/>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B04A76F-1F93-BBD2-DE77-5BC8FD75A01D}"/>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A3F2E53-5044-1F3D-43E2-9F7EF28BCAF7}"/>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Rachel </a:t>
            </a:r>
            <a:r>
              <a:rPr lang="en-AU" sz="3000" b="1" dirty="0">
                <a:solidFill>
                  <a:prstClr val="white"/>
                </a:solidFill>
                <a:latin typeface="Lucida Calligraphy" panose="03010101010101010101" pitchFamily="66" charset="0"/>
                <a:cs typeface="Dreaming Outloud Script Pro" panose="020F0502020204030204" pitchFamily="66" charset="0"/>
              </a:rPr>
              <a:t> - Allied health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7C3A052A-D918-518D-67D5-13540E5546C4}"/>
              </a:ext>
            </a:extLst>
          </p:cNvPr>
          <p:cNvSpPr txBox="1"/>
          <p:nvPr/>
        </p:nvSpPr>
        <p:spPr>
          <a:xfrm>
            <a:off x="755576" y="1033650"/>
            <a:ext cx="7344816"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I worked with Rachel whilst she was acting Allied Health Coordinator. She was a brilliant person to work alongside, listening to her make sure all the Allied Health Assistants were okay and if they needed anything but also listening to her and her passion for her patients. She is a lovely/caring human being. Always works more hours than required just so her patients were looked after.</a:t>
            </a:r>
          </a:p>
        </p:txBody>
      </p:sp>
    </p:spTree>
    <p:extLst>
      <p:ext uri="{BB962C8B-B14F-4D97-AF65-F5344CB8AC3E}">
        <p14:creationId xmlns:p14="http://schemas.microsoft.com/office/powerpoint/2010/main" val="4181839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0AB9A-F0CD-44D6-2140-06042FB4E2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28FC620-DC97-9213-285B-EB2776D708EC}"/>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CCCD38A-73AA-4B55-992C-B9F9BE4BE26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C2517C6-689C-29FA-D478-9C6468AE37E8}"/>
              </a:ext>
            </a:extLst>
          </p:cNvPr>
          <p:cNvSpPr txBox="1"/>
          <p:nvPr/>
        </p:nvSpPr>
        <p:spPr>
          <a:xfrm>
            <a:off x="738147" y="315952"/>
            <a:ext cx="8388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Teresa – Coordinator allied health assistants</a:t>
            </a:r>
          </a:p>
        </p:txBody>
      </p:sp>
      <p:sp>
        <p:nvSpPr>
          <p:cNvPr id="2" name="TextBox 1">
            <a:extLst>
              <a:ext uri="{FF2B5EF4-FFF2-40B4-BE49-F238E27FC236}">
                <a16:creationId xmlns:a16="http://schemas.microsoft.com/office/drawing/2014/main" id="{C4D39553-5350-2342-8EB7-3C0661CBBB9D}"/>
              </a:ext>
            </a:extLst>
          </p:cNvPr>
          <p:cNvSpPr txBox="1"/>
          <p:nvPr/>
        </p:nvSpPr>
        <p:spPr>
          <a:xfrm>
            <a:off x="755576" y="1033650"/>
            <a:ext cx="734481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Teresa has been in her new role as Allied Health Assistant Coordinator across FSFHG for only 3.5 months but in that time she has built trust and gained respect from her team through her thoughtful, respectful and compassionate approach to supporting her colleagues. Teresa has taken the time to get to know staff through regular face to face connections, initiating and engaging in staff social events and by bringing a curiosity mindset to getting to know her team. She responds with care and compassion to staff revealing at times distressing personal information and manages each issue confidentially, referring staff to EAP or other supports as required without depersonalising the contact. She's an asset to our service and we are fortunate to have someone so compassionate on our team.</a:t>
            </a:r>
          </a:p>
        </p:txBody>
      </p:sp>
    </p:spTree>
    <p:extLst>
      <p:ext uri="{BB962C8B-B14F-4D97-AF65-F5344CB8AC3E}">
        <p14:creationId xmlns:p14="http://schemas.microsoft.com/office/powerpoint/2010/main" val="144637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05069-D947-7EE5-47A3-A6AE197A45B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A089DE-C76C-AE3E-8ABD-BEB2E00B0F1A}"/>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A0F0772-CA5D-D133-A564-02C224AE936B}"/>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9439048-12D1-A45A-ADA1-8EA9B97712A2}"/>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Cozette</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Registered nurse</a:t>
            </a:r>
          </a:p>
        </p:txBody>
      </p:sp>
      <p:sp>
        <p:nvSpPr>
          <p:cNvPr id="2" name="TextBox 1">
            <a:extLst>
              <a:ext uri="{FF2B5EF4-FFF2-40B4-BE49-F238E27FC236}">
                <a16:creationId xmlns:a16="http://schemas.microsoft.com/office/drawing/2014/main" id="{9979A7F4-6096-0797-FF7C-CF6C9B4FC8BB}"/>
              </a:ext>
            </a:extLst>
          </p:cNvPr>
          <p:cNvSpPr txBox="1"/>
          <p:nvPr/>
        </p:nvSpPr>
        <p:spPr>
          <a:xfrm>
            <a:off x="755576" y="1033650"/>
            <a:ext cx="7344816"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5A2476"/>
                </a:solidFill>
                <a:effectLst/>
                <a:uLnTx/>
                <a:uFillTx/>
                <a:latin typeface="Aptos Narrow" panose="020B0004020202020204" pitchFamily="34" charset="0"/>
                <a:ea typeface="+mn-ea"/>
                <a:cs typeface="Arial" panose="020B0604020202020204" pitchFamily="34" charset="0"/>
              </a:rPr>
              <a:t>Cozette deals with most of the female patients that come in for Breast Surgery and they are almost always very anxious and even teary when they come into the operating theatre. These patients are usually facing cancer and disfiguring surgery. Cozette makes sure that they dealt with very kindly and empathetically ensuring that they feel looked after and cared for. Cozette also ensures that the theatre table is always pre-warmed thus re- enforcing that the staff are here for them and her calm and gently demeaner is focused only on them while she is still managing the theatre and following policy and process. Putting the patient at ease is her primary focus.</a:t>
            </a:r>
            <a:endPar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181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4E579-6539-EF71-1AF6-964424F3DA8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91ECC9-E322-A9CC-0612-6C3BA192EAB4}"/>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2F45F7D-DDC6-7A41-40B2-66BD2DB63411}"/>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38E64AC-2B25-99A8-20CE-904669D2BC3D}"/>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Leesa </a:t>
            </a:r>
            <a:r>
              <a:rPr lang="en-AU" sz="3000" b="1" dirty="0">
                <a:solidFill>
                  <a:prstClr val="white"/>
                </a:solidFill>
                <a:latin typeface="Lucida Calligraphy" panose="03010101010101010101" pitchFamily="66" charset="0"/>
                <a:cs typeface="Dreaming Outloud Script Pro" panose="020F0502020204030204" pitchFamily="66" charset="0"/>
              </a:rPr>
              <a:t>– Nursing administration</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7CDCD59F-26C3-BEDF-8DD5-1B9FCF0AF9EC}"/>
              </a:ext>
            </a:extLst>
          </p:cNvPr>
          <p:cNvSpPr txBox="1"/>
          <p:nvPr/>
        </p:nvSpPr>
        <p:spPr>
          <a:xfrm>
            <a:off x="755576" y="1033650"/>
            <a:ext cx="7344816"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Leesa has been very supportive, encouraging and just generally a good boss. Always thinks about others. Always has a listening ear. Door is always open. One of the best managers I have had in my 30 years plus of nursing.</a:t>
            </a:r>
          </a:p>
        </p:txBody>
      </p:sp>
    </p:spTree>
    <p:extLst>
      <p:ext uri="{BB962C8B-B14F-4D97-AF65-F5344CB8AC3E}">
        <p14:creationId xmlns:p14="http://schemas.microsoft.com/office/powerpoint/2010/main" val="3170125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17DF8-E828-147C-24E8-051E597ABD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1CEB732-6E78-F6E2-08C9-AF3AE0610C2A}"/>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C075550-5DD6-CA88-0EF7-7F18A0C47B6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DF8F071-9333-1FA5-AF7E-F858398F9FA1}"/>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Sharon </a:t>
            </a:r>
            <a:r>
              <a:rPr lang="en-AU" sz="3000" b="1" dirty="0">
                <a:solidFill>
                  <a:prstClr val="white"/>
                </a:solidFill>
                <a:latin typeface="Lucida Calligraphy" panose="03010101010101010101" pitchFamily="66" charset="0"/>
                <a:cs typeface="Dreaming Outloud Script Pro" panose="020F0502020204030204" pitchFamily="66" charset="0"/>
              </a:rPr>
              <a:t>-  Pharmacist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F2F18664-EAB2-E0A9-47FD-F038AC9B4481}"/>
              </a:ext>
            </a:extLst>
          </p:cNvPr>
          <p:cNvSpPr txBox="1"/>
          <p:nvPr/>
        </p:nvSpPr>
        <p:spPr>
          <a:xfrm>
            <a:off x="755576" y="1033650"/>
            <a:ext cx="7488832"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Sharon always goes above and beyond for her patients. She truly cares for them and tries everything in her capabilities to ensure a smooth discharge and access to their medication. She helped to facilitate a particularly difficult discharge for an elderly indigenous rural patient where certain medications were going to be difficult to obtain in such an isolated area. Sharon spent her day calling facilities to ensure that the patient will not be without her medications after discharge when the patient was back to her community. Sharon also spends a lot of care and effort in devising training for junior pharmacy staff and ward staff in order to ensure that patients get the best and safest care.</a:t>
            </a:r>
          </a:p>
        </p:txBody>
      </p:sp>
    </p:spTree>
    <p:extLst>
      <p:ext uri="{BB962C8B-B14F-4D97-AF65-F5344CB8AC3E}">
        <p14:creationId xmlns:p14="http://schemas.microsoft.com/office/powerpoint/2010/main" val="824900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323528" y="2073801"/>
            <a:ext cx="8481397" cy="1368152"/>
          </a:xfrm>
        </p:spPr>
        <p:txBody>
          <a:bodyPr>
            <a:noAutofit/>
          </a:bodyPr>
          <a:lstStyle/>
          <a:p>
            <a:pPr algn="ctr">
              <a:spcAft>
                <a:spcPts val="600"/>
              </a:spcAft>
            </a:pPr>
            <a:r>
              <a:rPr lang="en-AU" sz="6500" b="1" dirty="0"/>
              <a:t>COMMUNITY SERVICES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4029756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0F2F-6F92-9AF5-BB45-5483CAE3FF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8F6953E-3332-92A0-EAF0-0EB8419B2DC3}"/>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60732F9-52C0-C4A5-6050-433B62285F53}"/>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655980E-1A8E-339E-AE89-71D1E22304FD}"/>
              </a:ext>
            </a:extLst>
          </p:cNvPr>
          <p:cNvSpPr txBox="1"/>
          <p:nvPr/>
        </p:nvSpPr>
        <p:spPr>
          <a:xfrm>
            <a:off x="755576" y="31233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Christopher – Peer support worker</a:t>
            </a:r>
          </a:p>
        </p:txBody>
      </p:sp>
      <p:pic>
        <p:nvPicPr>
          <p:cNvPr id="14" name="Picture 13">
            <a:extLst>
              <a:ext uri="{FF2B5EF4-FFF2-40B4-BE49-F238E27FC236}">
                <a16:creationId xmlns:a16="http://schemas.microsoft.com/office/drawing/2014/main" id="{99B4C4C4-F02F-3B40-09CC-66773A49FD0D}"/>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D5F27F2E-0A74-81D3-C2BC-5BCE61EFD220}"/>
              </a:ext>
            </a:extLst>
          </p:cNvPr>
          <p:cNvSpPr txBox="1"/>
          <p:nvPr/>
        </p:nvSpPr>
        <p:spPr>
          <a:xfrm>
            <a:off x="755576" y="1116306"/>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Chris exemplifies compassionate care through his unwavering commitment to the people he serves. He creates a safe, dignified and non-judgmental practice for individuals facing significant vulnerability. His trauma-informed approach ensures each person feels heard, valued and empowered. A family member of a client states, “I truly believe he would not be in rehab now if it wasn’t for you.” He builds trust with people who have experienced stigma and system barriers. A client shared, “They visited me even when I was very difficult to work with, they never faulted, honest and true to their word, and made me feel comfortable and safe.” Colleagues describe his deeply compassionate, practice, noting he walks alongside clients, builds hope and creates lasting change. Through genuine partnership, advocacy and exceptional teamwork, Chris not only supports individuals - he strengthens families, restores dignity and helps people rebuild their lives. He is an outstanding example of compassionate care in action.</a:t>
            </a:r>
          </a:p>
        </p:txBody>
      </p:sp>
    </p:spTree>
    <p:extLst>
      <p:ext uri="{BB962C8B-B14F-4D97-AF65-F5344CB8AC3E}">
        <p14:creationId xmlns:p14="http://schemas.microsoft.com/office/powerpoint/2010/main" val="2950574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CB030-FD4C-DC72-B7EE-5F947046073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FE25BD2-B501-3DA1-3A7E-44E164A63AE4}"/>
              </a:ext>
            </a:extLst>
          </p:cNvPr>
          <p:cNvSpPr>
            <a:spLocks noGrp="1"/>
          </p:cNvSpPr>
          <p:nvPr>
            <p:ph type="title"/>
          </p:nvPr>
        </p:nvSpPr>
        <p:spPr>
          <a:xfrm>
            <a:off x="1763688" y="2139702"/>
            <a:ext cx="8481397" cy="1368152"/>
          </a:xfrm>
        </p:spPr>
        <p:txBody>
          <a:bodyPr>
            <a:noAutofit/>
          </a:bodyPr>
          <a:lstStyle/>
          <a:p>
            <a:pPr algn="ctr">
              <a:spcAft>
                <a:spcPts val="600"/>
              </a:spcAft>
            </a:pPr>
            <a:r>
              <a:rPr lang="en-AU" sz="6500" b="1" dirty="0"/>
              <a:t>MHS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7195F5CB-4757-B923-579B-8D62C597F916}"/>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3CAA6CB2-9B91-2236-E0E3-EE08458CA7E1}"/>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A30B7D6C-20BB-2DFB-B42C-9E3425DE59E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B1DE69AB-C665-E591-82B2-C19E3DE910B6}"/>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107889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F7596-B32F-4BA5-1099-D72F6DA6E64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E817FF-7C39-B3C7-6B8C-765EA9CAE1B4}"/>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C43B88F-2BC7-E4BB-DFFC-E310423F63BF}"/>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A1E50CE-7FC8-6A1F-F0B8-8CABEF108878}"/>
              </a:ext>
            </a:extLst>
          </p:cNvPr>
          <p:cNvSpPr txBox="1"/>
          <p:nvPr/>
        </p:nvSpPr>
        <p:spPr>
          <a:xfrm>
            <a:off x="755576" y="31041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Coralyn</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Clinical psychologist</a:t>
            </a:r>
          </a:p>
        </p:txBody>
      </p:sp>
      <p:pic>
        <p:nvPicPr>
          <p:cNvPr id="14" name="Picture 13">
            <a:extLst>
              <a:ext uri="{FF2B5EF4-FFF2-40B4-BE49-F238E27FC236}">
                <a16:creationId xmlns:a16="http://schemas.microsoft.com/office/drawing/2014/main" id="{9A49F837-68B9-A2C4-A5A9-5CDFC4E3683E}"/>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A58FD69B-E91A-6D64-EDA4-16BBD9419990}"/>
              </a:ext>
            </a:extLst>
          </p:cNvPr>
          <p:cNvSpPr txBox="1"/>
          <p:nvPr/>
        </p:nvSpPr>
        <p:spPr>
          <a:xfrm>
            <a:off x="755576" y="1033650"/>
            <a:ext cx="7344816" cy="32316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 am nominating Coralyn for the genuine care, compassion, and leadership she brings to mental health care and staff support. Coralyn consistently goes above and beyond to ensure consumers experiencing distress are treated with dignity, empathy, and respect, and that their care is truly person-centred and trauma-informed. During challenging and critical incidents, Coralyn is a steady and calming presence. She supports staff in the moment with clear communication and reassurance, and continues this care afterward by checking in, encouraging debriefing, and acknowledging the emotional impact these events can have. Her kindness and ability to truly listen make staff feel seen, supported, and safe. Coralyn’s commitment to both consumer care and staff wellbeing creates a positive and compassionate workplace culture. She leads by example every day, and her impact is deeply felt by both the team and the people we support.</a:t>
            </a:r>
          </a:p>
        </p:txBody>
      </p:sp>
    </p:spTree>
    <p:extLst>
      <p:ext uri="{BB962C8B-B14F-4D97-AF65-F5344CB8AC3E}">
        <p14:creationId xmlns:p14="http://schemas.microsoft.com/office/powerpoint/2010/main" val="1258881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12C14-8CFA-1229-6AF3-834E1C30CC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F24E98D-3C1E-BDD1-9C3F-CC0FD1E7B4AA}"/>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3AD96C6-0BAB-1387-A24D-94618F89A811}"/>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43ACDE4-634C-D912-FBF0-2DC0D612D00B}"/>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Lynda  - Clinical nurse</a:t>
            </a:r>
          </a:p>
        </p:txBody>
      </p:sp>
      <p:pic>
        <p:nvPicPr>
          <p:cNvPr id="14" name="Picture 13">
            <a:extLst>
              <a:ext uri="{FF2B5EF4-FFF2-40B4-BE49-F238E27FC236}">
                <a16:creationId xmlns:a16="http://schemas.microsoft.com/office/drawing/2014/main" id="{F97859CD-9B15-2080-4E47-DDA03C28D492}"/>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3FF77797-268B-0F26-8534-C6D9A35A2397}"/>
              </a:ext>
            </a:extLst>
          </p:cNvPr>
          <p:cNvSpPr txBox="1"/>
          <p:nvPr/>
        </p:nvSpPr>
        <p:spPr>
          <a:xfrm>
            <a:off x="755576" y="1033650"/>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Lynda has been a huge support to staff and patients on one of the most challenging wards to work on within our hospital group, the older adult mental health ward. She continuously shows compassion towards her patients, even when they are being physically and verbally aggressive towards her. She is consistently going above and beyond in her role as a CN by bringing in treats and little gifts for staff, mentoring students and staff and printing and creating resources for them to make their job easier. Lynda has personally supported myself when I was really struggling with the level of violence on the ward and my mental health was deteriorating. She contacted me outside of work whilst I was on stress leave, advocated for me when I was having meetings with my seniors, and checked in with me on my shift to offer any support she could. I have personally seen her do this with many staff members too. Lynda always puts others first and is the backbone of her ward.</a:t>
            </a:r>
          </a:p>
        </p:txBody>
      </p:sp>
    </p:spTree>
    <p:extLst>
      <p:ext uri="{BB962C8B-B14F-4D97-AF65-F5344CB8AC3E}">
        <p14:creationId xmlns:p14="http://schemas.microsoft.com/office/powerpoint/2010/main" val="3966100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ED9DC-1F0F-8809-35D3-F224C6A028E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C9DD2-6EC2-69BC-CD72-5B9094E4CE2E}"/>
              </a:ext>
            </a:extLst>
          </p:cNvPr>
          <p:cNvSpPr>
            <a:spLocks noGrp="1"/>
          </p:cNvSpPr>
          <p:nvPr>
            <p:ph type="title"/>
          </p:nvPr>
        </p:nvSpPr>
        <p:spPr>
          <a:xfrm>
            <a:off x="3131840" y="2067694"/>
            <a:ext cx="5601077" cy="1368152"/>
          </a:xfrm>
        </p:spPr>
        <p:txBody>
          <a:bodyPr>
            <a:noAutofit/>
          </a:bodyPr>
          <a:lstStyle/>
          <a:p>
            <a:pPr algn="ctr">
              <a:spcAft>
                <a:spcPts val="600"/>
              </a:spcAft>
            </a:pPr>
            <a:r>
              <a:rPr lang="en-AU" sz="6500" b="1" dirty="0"/>
              <a:t>MHS NOMINEES</a:t>
            </a:r>
          </a:p>
        </p:txBody>
      </p:sp>
      <p:sp>
        <p:nvSpPr>
          <p:cNvPr id="4" name="TextBox 3">
            <a:extLst>
              <a:ext uri="{FF2B5EF4-FFF2-40B4-BE49-F238E27FC236}">
                <a16:creationId xmlns:a16="http://schemas.microsoft.com/office/drawing/2014/main" id="{01B04CCE-4262-3E8E-B3A6-8EAD3FBA2CF1}"/>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7938BF75-2732-AC36-8F1C-E1EA0798D607}"/>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7F1B65C4-8D3A-FC66-3A2C-F59640D464D8}"/>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32907C1F-EC08-71A6-EB81-5972DC8B9E7C}"/>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216819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D1820-0ECB-4C14-ADF9-D86B020602C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5CE013-EF3C-4429-CEAB-2677B8965F4B}"/>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67CD6DD-8E3E-EADB-A443-247700E539B1}"/>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752B110-F19B-E16E-B3DA-51A61B377AEA}"/>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Fiona – Program manager</a:t>
            </a:r>
          </a:p>
        </p:txBody>
      </p:sp>
      <p:sp>
        <p:nvSpPr>
          <p:cNvPr id="2" name="TextBox 1">
            <a:extLst>
              <a:ext uri="{FF2B5EF4-FFF2-40B4-BE49-F238E27FC236}">
                <a16:creationId xmlns:a16="http://schemas.microsoft.com/office/drawing/2014/main" id="{FE38895B-33CC-AA38-074B-474AB13C8CBC}"/>
              </a:ext>
            </a:extLst>
          </p:cNvPr>
          <p:cNvSpPr txBox="1"/>
          <p:nvPr/>
        </p:nvSpPr>
        <p:spPr>
          <a:xfrm>
            <a:off x="755576" y="941012"/>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Fiona consistently demonstrates exceptional care for both staff and patients across Adult Community Mental Health. Fiona's been instrumental in supporting myself and all other services under her leadership. Fiona takes the time to genuinely listen, values openness and transparency, and considers the wider picture to ensure the best outcomes for patients and staff. During the Christmas period, when services faced increased pressure, Fiona met with team leaders and staff to listen to concerns, acknowledge challenges and explore ways to reduce clinical pressures and improve morale. Her compassionate, hands‑on approach had a positive impact on staff wellbeing. Feedback from team leaders reflects this: “Fiona’s openness, transparency and support has been phenomenal – it’s fantastic to feel heard,” and “Fiona has been a fountain of knowledge and support, always professional, friendly and willing to help.” Fiona consistently goes above and beyond, embodying care in her leadership.</a:t>
            </a:r>
          </a:p>
        </p:txBody>
      </p:sp>
    </p:spTree>
    <p:extLst>
      <p:ext uri="{BB962C8B-B14F-4D97-AF65-F5344CB8AC3E}">
        <p14:creationId xmlns:p14="http://schemas.microsoft.com/office/powerpoint/2010/main" val="178580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FC8E-DCF4-5F31-58D5-BD9A3802D13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9DE014D-FDEB-08A2-01CD-A9C9D74946C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6384AA9D-EF69-C0D1-5AEA-69E7F1B50FE5}"/>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CD396A2-308F-1596-F0E5-E9F1C75B6A3A}"/>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Sapna – Consultant psychiatrist</a:t>
            </a:r>
          </a:p>
        </p:txBody>
      </p:sp>
      <p:sp>
        <p:nvSpPr>
          <p:cNvPr id="2" name="TextBox 1">
            <a:extLst>
              <a:ext uri="{FF2B5EF4-FFF2-40B4-BE49-F238E27FC236}">
                <a16:creationId xmlns:a16="http://schemas.microsoft.com/office/drawing/2014/main" id="{29D09459-004F-118B-54F4-72071FA5E455}"/>
              </a:ext>
            </a:extLst>
          </p:cNvPr>
          <p:cNvSpPr txBox="1"/>
          <p:nvPr/>
        </p:nvSpPr>
        <p:spPr>
          <a:xfrm>
            <a:off x="755576" y="1033650"/>
            <a:ext cx="7344816"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Sapna has been a very caring and dedicated doctor. She listens to both patient and families as well as staff members. I have heard patients, many times, state that she is different from other doctors because she listens. She has great communication skills. She has encouraged consumer to use their strengths and skills and showed them that they are capable of a lot more than they think and supports them to strengthen these skills.</a:t>
            </a:r>
          </a:p>
        </p:txBody>
      </p:sp>
    </p:spTree>
    <p:extLst>
      <p:ext uri="{BB962C8B-B14F-4D97-AF65-F5344CB8AC3E}">
        <p14:creationId xmlns:p14="http://schemas.microsoft.com/office/powerpoint/2010/main" val="3795724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26CA3-A5B6-14A5-E543-F8B85596FC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7B6405-747F-0474-6430-BB6F16F23CC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579E576-408D-5919-14ED-B0B24DD727E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C0E1BF6-A250-EB44-53E7-E228170E10AF}"/>
              </a:ext>
            </a:extLst>
          </p:cNvPr>
          <p:cNvSpPr txBox="1"/>
          <p:nvPr/>
        </p:nvSpPr>
        <p:spPr>
          <a:xfrm>
            <a:off x="755576" y="29028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Rachel – Clinical nurse specialist </a:t>
            </a:r>
          </a:p>
        </p:txBody>
      </p:sp>
      <p:sp>
        <p:nvSpPr>
          <p:cNvPr id="2" name="TextBox 1">
            <a:extLst>
              <a:ext uri="{FF2B5EF4-FFF2-40B4-BE49-F238E27FC236}">
                <a16:creationId xmlns:a16="http://schemas.microsoft.com/office/drawing/2014/main" id="{CDA88A84-4C27-86E2-1291-F378D160BAAC}"/>
              </a:ext>
            </a:extLst>
          </p:cNvPr>
          <p:cNvSpPr txBox="1"/>
          <p:nvPr/>
        </p:nvSpPr>
        <p:spPr>
          <a:xfrm>
            <a:off x="755576" y="1033650"/>
            <a:ext cx="7344816"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Rachel works above and beyond for her clients. She advocates best practice for each of them and performs at a high standard. Rachel is compassionate in the way she engages with clients and their families. Rachel completed a triage assessment over the phone with a family where she kindly raised concerns to a family member about a loved one in a compassionate way and provided direction for next steps. She used appropriate tone and language, and empathy was delivered carefully in this manner.</a:t>
            </a:r>
          </a:p>
        </p:txBody>
      </p:sp>
    </p:spTree>
    <p:extLst>
      <p:ext uri="{BB962C8B-B14F-4D97-AF65-F5344CB8AC3E}">
        <p14:creationId xmlns:p14="http://schemas.microsoft.com/office/powerpoint/2010/main" val="4107570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7029F2-C7FF-487A-A0B2-243A12C8222D}"/>
              </a:ext>
            </a:extLst>
          </p:cNvPr>
          <p:cNvSpPr>
            <a:spLocks noGrp="1"/>
          </p:cNvSpPr>
          <p:nvPr>
            <p:ph type="title"/>
          </p:nvPr>
        </p:nvSpPr>
        <p:spPr>
          <a:xfrm>
            <a:off x="214350" y="2067694"/>
            <a:ext cx="8712968" cy="1368152"/>
          </a:xfrm>
        </p:spPr>
        <p:txBody>
          <a:bodyPr>
            <a:normAutofit fontScale="90000"/>
          </a:bodyPr>
          <a:lstStyle/>
          <a:p>
            <a:pPr algn="ctr"/>
            <a:r>
              <a:rPr lang="en-AU" sz="6700" b="1" dirty="0"/>
              <a:t>CONGRATULATIONS</a:t>
            </a:r>
            <a:br>
              <a:rPr lang="en-AU" sz="6700" dirty="0"/>
            </a:br>
            <a:r>
              <a:rPr lang="en-AU" sz="7200" dirty="0"/>
              <a:t> </a:t>
            </a:r>
            <a:r>
              <a:rPr lang="en-AU" sz="6700" dirty="0"/>
              <a:t>to all nominees and badge winners!</a:t>
            </a:r>
          </a:p>
        </p:txBody>
      </p:sp>
      <p:sp>
        <p:nvSpPr>
          <p:cNvPr id="4" name="TextBox 3">
            <a:extLst>
              <a:ext uri="{FF2B5EF4-FFF2-40B4-BE49-F238E27FC236}">
                <a16:creationId xmlns:a16="http://schemas.microsoft.com/office/drawing/2014/main" id="{7970810F-F18F-4F79-DA19-A9DBF3D03AE3}"/>
              </a:ext>
            </a:extLst>
          </p:cNvPr>
          <p:cNvSpPr txBox="1"/>
          <p:nvPr/>
        </p:nvSpPr>
        <p:spPr>
          <a:xfrm>
            <a:off x="215982" y="319665"/>
            <a:ext cx="8712968" cy="584775"/>
          </a:xfrm>
          <a:prstGeom prst="rect">
            <a:avLst/>
          </a:prstGeom>
          <a:noFill/>
        </p:spPr>
        <p:txBody>
          <a:bodyPr wrap="square" rtlCol="0">
            <a:spAutoFit/>
          </a:bodyPr>
          <a:lstStyle/>
          <a:p>
            <a:r>
              <a:rPr lang="en-AU" sz="3200" dirty="0">
                <a:solidFill>
                  <a:schemeClr val="bg1"/>
                </a:solidFill>
              </a:rPr>
              <a:t>2026 COMPASSIONATE CARE AWARDS</a:t>
            </a:r>
          </a:p>
        </p:txBody>
      </p:sp>
      <p:sp>
        <p:nvSpPr>
          <p:cNvPr id="6" name="Rectangle 5">
            <a:extLst>
              <a:ext uri="{FF2B5EF4-FFF2-40B4-BE49-F238E27FC236}">
                <a16:creationId xmlns:a16="http://schemas.microsoft.com/office/drawing/2014/main" id="{B3E4FA7C-34C0-1C74-2B93-E354959FC23B}"/>
              </a:ext>
            </a:extLst>
          </p:cNvPr>
          <p:cNvSpPr/>
          <p:nvPr/>
        </p:nvSpPr>
        <p:spPr>
          <a:xfrm>
            <a:off x="-1166" y="314199"/>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3B135FFE-94F2-506C-E0BA-9428AA2F5BEB}"/>
              </a:ext>
            </a:extLst>
          </p:cNvPr>
          <p:cNvSpPr txBox="1"/>
          <p:nvPr/>
        </p:nvSpPr>
        <p:spPr>
          <a:xfrm>
            <a:off x="-1166" y="339502"/>
            <a:ext cx="9180512" cy="646331"/>
          </a:xfrm>
          <a:prstGeom prst="rect">
            <a:avLst/>
          </a:prstGeom>
          <a:noFill/>
        </p:spPr>
        <p:txBody>
          <a:bodyPr wrap="square" rtlCol="0">
            <a:spAutoFit/>
          </a:bodyPr>
          <a:lstStyle/>
          <a:p>
            <a:pPr algn="ctr"/>
            <a:r>
              <a:rPr lang="en-AU" sz="3600" dirty="0">
                <a:solidFill>
                  <a:schemeClr val="bg1"/>
                </a:solidFill>
              </a:rPr>
              <a:t>2026 COMPASSIONATE CARE AWARDS</a:t>
            </a:r>
          </a:p>
        </p:txBody>
      </p:sp>
    </p:spTree>
    <p:extLst>
      <p:ext uri="{BB962C8B-B14F-4D97-AF65-F5344CB8AC3E}">
        <p14:creationId xmlns:p14="http://schemas.microsoft.com/office/powerpoint/2010/main" val="505139629"/>
      </p:ext>
    </p:extLst>
  </p:cSld>
  <p:clrMapOvr>
    <a:masterClrMapping/>
  </p:clrMapOvr>
</p:sld>
</file>

<file path=ppt/theme/theme1.xml><?xml version="1.0" encoding="utf-8"?>
<a:theme xmlns:a="http://schemas.openxmlformats.org/drawingml/2006/main" name="FWPLS_Presentation_template">
  <a:themeElements>
    <a:clrScheme name="Custom 4">
      <a:dk1>
        <a:sysClr val="windowText" lastClr="000000"/>
      </a:dk1>
      <a:lt1>
        <a:sysClr val="window" lastClr="FFFFFF"/>
      </a:lt1>
      <a:dk2>
        <a:srgbClr val="464E56"/>
      </a:dk2>
      <a:lt2>
        <a:srgbClr val="FFFFFF"/>
      </a:lt2>
      <a:accent1>
        <a:srgbClr val="5A2476"/>
      </a:accent1>
      <a:accent2>
        <a:srgbClr val="EEE9F1"/>
      </a:accent2>
      <a:accent3>
        <a:srgbClr val="7B5091"/>
      </a:accent3>
      <a:accent4>
        <a:srgbClr val="AC91BA"/>
      </a:accent4>
      <a:accent5>
        <a:srgbClr val="CDBDD6"/>
      </a:accent5>
      <a:accent6>
        <a:srgbClr val="EFF1E8"/>
      </a:accent6>
      <a:hlink>
        <a:srgbClr val="5A2476"/>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S_PowerPoint_template_widescreen" id="{1DE5E840-8D29-404D-B138-AEE821E52E8D}" vid="{2341AC19-1433-4E3E-937C-7E66965123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20558782E22444F8E6476743C0A7A47" ma:contentTypeVersion="24" ma:contentTypeDescription="Create a new document." ma:contentTypeScope="" ma:versionID="20a9732edde04943906efa17cff1c9b2">
  <xsd:schema xmlns:xsd="http://www.w3.org/2001/XMLSchema" xmlns:xs="http://www.w3.org/2001/XMLSchema" xmlns:p="http://schemas.microsoft.com/office/2006/metadata/properties" xmlns:ns2="18ded414-636d-46fe-b9aa-205fb9f4215b" xmlns:ns3="57cb05f5-5187-427c-8d03-80ed6ae7dc40" targetNamespace="http://schemas.microsoft.com/office/2006/metadata/properties" ma:root="true" ma:fieldsID="eab610b726b975cf762f51c5bef80fc5" ns2:_="" ns3:_="">
    <xsd:import namespace="18ded414-636d-46fe-b9aa-205fb9f4215b"/>
    <xsd:import namespace="57cb05f5-5187-427c-8d03-80ed6ae7dc40"/>
    <xsd:element name="properties">
      <xsd:complexType>
        <xsd:sequence>
          <xsd:element name="documentManagement">
            <xsd:complexType>
              <xsd:all>
                <xsd:element ref="ns2:_dlc_DocId" minOccurs="0"/>
                <xsd:element ref="ns2:_dlc_DocIdUrl" minOccurs="0"/>
                <xsd:element ref="ns2:_dlc_DocIdPersistId" minOccurs="0"/>
                <xsd:element ref="ns3:Template" minOccurs="0"/>
                <xsd:element ref="ns3:MediaServiceMetadata" minOccurs="0"/>
                <xsd:element ref="ns3:MediaServiceFastMetadata" minOccurs="0"/>
                <xsd:element ref="ns3:MediaServiceSearchProperties" minOccurs="0"/>
                <xsd:element ref="ns3:MediaServiceObjectDetectorVersions" minOccurs="0"/>
                <xsd:element ref="ns3:Note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DocumentType" minOccurs="0"/>
                <xsd:element ref="ns3:Owner" minOccurs="0"/>
                <xsd:element ref="ns3:Classification" minOccurs="0"/>
                <xsd:element ref="ns3:DocumentofSignificance" minOccurs="0"/>
                <xsd:element ref="ns3:DateCreated" minOccurs="0"/>
                <xsd:element ref="ns3:ReviewDate" minOccurs="0"/>
                <xsd:element ref="ns3:KeyWords" minOccurs="0"/>
                <xsd:element ref="ns3:DocumentVersion" minOccurs="0"/>
                <xsd:element ref="ns3:nb3dc8a0cb7346df93dd60004a8b661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ed414-636d-46fe-b9aa-205fb9f42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9" nillable="true" ma:displayName="Taxonomy Catch All Column" ma:hidden="true" ma:list="{229dd0c8-2a07-470b-b6e4-83792a8d6dd3}" ma:internalName="TaxCatchAll" ma:showField="CatchAllData" ma:web="18ded414-636d-46fe-b9aa-205fb9f42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cb05f5-5187-427c-8d03-80ed6ae7dc40" elementFormDefault="qualified">
    <xsd:import namespace="http://schemas.microsoft.com/office/2006/documentManagement/types"/>
    <xsd:import namespace="http://schemas.microsoft.com/office/infopath/2007/PartnerControls"/>
    <xsd:element name="Template" ma:index="11" nillable="true" ma:displayName="SMHS Site" ma:format="Dropdown" ma:internalName="Template">
      <xsd:simpleType>
        <xsd:restriction base="dms:Choice">
          <xsd:enumeration value="SMHS"/>
          <xsd:enumeration value="FSFHG"/>
          <xsd:enumeration value="RkPG"/>
          <xsd:enumeration value="Email signature"/>
          <xsd:enumeration value="Zoom background"/>
          <xsd:enumeration value="PHC Transformation"/>
          <xsd:enumeration value="PHC"/>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Notes" ma:index="16" nillable="true" ma:displayName="Notes" ma:format="Dropdown" ma:internalName="Notes">
      <xsd:simpleType>
        <xsd:restriction base="dms:Text">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9ad0fa5-9aee-46f1-99a6-b97bf4de3bd4"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DocumentType" ma:index="24" nillable="true" ma:displayName="Document Type" ma:format="Dropdown" ma:internalName="DocumentType">
      <xsd:simpleType>
        <xsd:restriction base="dms:Choice">
          <xsd:enumeration value="Template"/>
        </xsd:restriction>
      </xsd:simpleType>
    </xsd:element>
    <xsd:element name="Owner" ma:index="25"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assification" ma:index="26" nillable="true" ma:displayName="Classification" ma:format="Dropdown" ma:internalName="Classification">
      <xsd:simpleType>
        <xsd:restriction base="dms:Choice">
          <xsd:enumeration value="UNOFFICIAL"/>
          <xsd:enumeration value="OFFICIAL"/>
          <xsd:enumeration value="OFFICIAL sensitive"/>
        </xsd:restriction>
      </xsd:simpleType>
    </xsd:element>
    <xsd:element name="DocumentofSignificance" ma:index="27" nillable="true" ma:displayName="Document of Significance" ma:default="1" ma:format="Dropdown" ma:internalName="DocumentofSignificance">
      <xsd:simpleType>
        <xsd:restriction base="dms:Boolean"/>
      </xsd:simpleType>
    </xsd:element>
    <xsd:element name="DateCreated" ma:index="28" nillable="true" ma:displayName="Date Created" ma:format="DateOnly" ma:internalName="DateCreated">
      <xsd:simpleType>
        <xsd:restriction base="dms:DateTime"/>
      </xsd:simpleType>
    </xsd:element>
    <xsd:element name="ReviewDate" ma:index="29" nillable="true" ma:displayName="Review Date" ma:format="DateOnly" ma:internalName="ReviewDate">
      <xsd:simpleType>
        <xsd:restriction base="dms:DateTime"/>
      </xsd:simpleType>
    </xsd:element>
    <xsd:element name="KeyWords" ma:index="30" nillable="true" ma:displayName="Key Words" ma:format="Dropdown" ma:internalName="KeyWords">
      <xsd:simpleType>
        <xsd:restriction base="dms:Text">
          <xsd:maxLength value="255"/>
        </xsd:restriction>
      </xsd:simpleType>
    </xsd:element>
    <xsd:element name="DocumentVersion" ma:index="31" nillable="true" ma:displayName="Document Version" ma:default="1.0" ma:format="Dropdown" ma:internalName="DocumentVersion" ma:percentage="FALSE">
      <xsd:simpleType>
        <xsd:restriction base="dms:Number"/>
      </xsd:simpleType>
    </xsd:element>
    <xsd:element name="nb3dc8a0cb7346df93dd60004a8b661f" ma:index="33" nillable="true" ma:taxonomy="true" ma:internalName="nb3dc8a0cb7346df93dd60004a8b661f" ma:taxonomyFieldName="Managed_x0020_Metadata" ma:displayName="Managed Metadata" ma:default="" ma:fieldId="{7b3dc8a0-cb73-46df-93dd-60004a8b661f}" ma:sspId="c9ad0fa5-9aee-46f1-99a6-b97bf4de3bd4" ma:termSetId="8ed8c9ea-7052-4c1d-a4d7-b9c10bffea6f"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emplate xmlns="57cb05f5-5187-427c-8d03-80ed6ae7dc40">SMHS</Template>
    <_dlc_DocId xmlns="18ded414-636d-46fe-b9aa-205fb9f4215b">SMHS-465935211-33</_dlc_DocId>
    <_dlc_DocIdUrl xmlns="18ded414-636d-46fe-b9aa-205fb9f4215b">
      <Url>https://wahealthdept.sharepoint.com/sites/smhs-comms/_layouts/15/DocIdRedir.aspx?ID=SMHS-465935211-33</Url>
      <Description>SMHS-465935211-33</Description>
    </_dlc_DocIdUrl>
    <Notes xmlns="57cb05f5-5187-427c-8d03-80ed6ae7dc40">This template includes a cover page</Notes>
    <ReviewDate xmlns="57cb05f5-5187-427c-8d03-80ed6ae7dc40" xsi:nil="true"/>
    <KeyWords xmlns="57cb05f5-5187-427c-8d03-80ed6ae7dc40" xsi:nil="true"/>
    <nb3dc8a0cb7346df93dd60004a8b661f xmlns="57cb05f5-5187-427c-8d03-80ed6ae7dc40">
      <Terms xmlns="http://schemas.microsoft.com/office/infopath/2007/PartnerControls"/>
    </nb3dc8a0cb7346df93dd60004a8b661f>
    <DocumentType xmlns="57cb05f5-5187-427c-8d03-80ed6ae7dc40">Template</DocumentType>
    <TaxCatchAll xmlns="18ded414-636d-46fe-b9aa-205fb9f4215b" xsi:nil="true"/>
    <DateCreated xmlns="57cb05f5-5187-427c-8d03-80ed6ae7dc40" xsi:nil="true"/>
    <lcf76f155ced4ddcb4097134ff3c332f xmlns="57cb05f5-5187-427c-8d03-80ed6ae7dc40">
      <Terms xmlns="http://schemas.microsoft.com/office/infopath/2007/PartnerControls"/>
    </lcf76f155ced4ddcb4097134ff3c332f>
    <Classification xmlns="57cb05f5-5187-427c-8d03-80ed6ae7dc40">OFFICIAL</Classification>
    <DocumentVersion xmlns="57cb05f5-5187-427c-8d03-80ed6ae7dc40" xsi:nil="true"/>
    <DocumentofSignificance xmlns="57cb05f5-5187-427c-8d03-80ed6ae7dc40">true</DocumentofSignificance>
    <Owner xmlns="57cb05f5-5187-427c-8d03-80ed6ae7dc40">
      <UserInfo>
        <DisplayName/>
        <AccountId xsi:nil="true"/>
        <AccountType/>
      </UserInfo>
    </Owner>
  </documentManagement>
</p:properties>
</file>

<file path=customXml/itemProps1.xml><?xml version="1.0" encoding="utf-8"?>
<ds:datastoreItem xmlns:ds="http://schemas.openxmlformats.org/officeDocument/2006/customXml" ds:itemID="{08E6CA68-7B19-42B2-901C-0B0255FB16BF}">
  <ds:schemaRefs>
    <ds:schemaRef ds:uri="http://schemas.microsoft.com/sharepoint/events"/>
  </ds:schemaRefs>
</ds:datastoreItem>
</file>

<file path=customXml/itemProps2.xml><?xml version="1.0" encoding="utf-8"?>
<ds:datastoreItem xmlns:ds="http://schemas.openxmlformats.org/officeDocument/2006/customXml" ds:itemID="{AE06070B-41EE-47C8-ABB7-1D4D0C0EB52D}">
  <ds:schemaRefs>
    <ds:schemaRef ds:uri="http://schemas.microsoft.com/sharepoint/v3/contenttype/forms"/>
  </ds:schemaRefs>
</ds:datastoreItem>
</file>

<file path=customXml/itemProps3.xml><?xml version="1.0" encoding="utf-8"?>
<ds:datastoreItem xmlns:ds="http://schemas.openxmlformats.org/officeDocument/2006/customXml" ds:itemID="{FD3BDB8A-0056-4E8A-A890-78E18F9D3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ded414-636d-46fe-b9aa-205fb9f4215b"/>
    <ds:schemaRef ds:uri="57cb05f5-5187-427c-8d03-80ed6ae7dc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936BD0-DF6A-45C0-80F4-79CB8D974CD4}">
  <ds:schemaRefs>
    <ds:schemaRef ds:uri="http://purl.org/dc/terms/"/>
    <ds:schemaRef ds:uri="http://www.w3.org/XML/1998/namespace"/>
    <ds:schemaRef ds:uri="http://schemas.microsoft.com/sharepoint/v3"/>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elements/1.1/"/>
    <ds:schemaRef ds:uri="57cb05f5-5187-427c-8d03-80ed6ae7dc40"/>
    <ds:schemaRef ds:uri="18ded414-636d-46fe-b9aa-205fb9f4215b"/>
  </ds:schemaRefs>
</ds:datastoreItem>
</file>

<file path=docProps/app.xml><?xml version="1.0" encoding="utf-8"?>
<Properties xmlns="http://schemas.openxmlformats.org/officeDocument/2006/extended-properties" xmlns:vt="http://schemas.openxmlformats.org/officeDocument/2006/docPropsVTypes">
  <Template>SMHS_CCA Presentation FSH</Template>
  <TotalTime>497</TotalTime>
  <Words>2542</Words>
  <Application>Microsoft Office PowerPoint</Application>
  <PresentationFormat>On-screen Show (16:9)</PresentationFormat>
  <Paragraphs>62</Paragraphs>
  <Slides>24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 Narrow</vt:lpstr>
      <vt:lpstr>Arial</vt:lpstr>
      <vt:lpstr>Calibri</vt:lpstr>
      <vt:lpstr>Lucida Calligraphy</vt:lpstr>
      <vt:lpstr>FWPLS_Presentation_template</vt:lpstr>
      <vt:lpstr>SMHS Compassionate Care Awards 2026</vt:lpstr>
      <vt:lpstr>FH BADGE  WINNERS</vt:lpstr>
      <vt:lpstr>PowerPoint Presentation</vt:lpstr>
      <vt:lpstr>PowerPoint Presentation</vt:lpstr>
      <vt:lpstr>PowerPoint Presentation</vt:lpstr>
      <vt:lpstr>PowerPoint Presentation</vt:lpstr>
      <vt:lpstr>FH NOMINEES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COMMUNITY SERVICES BADGE  WINNERS</vt:lpstr>
      <vt:lpstr>PowerPoint Presentation</vt:lpstr>
      <vt:lpstr>MHS BADGE  WINNERS</vt:lpstr>
      <vt:lpstr>PowerPoint Presentation</vt:lpstr>
      <vt:lpstr>PowerPoint Presentation</vt:lpstr>
      <vt:lpstr>MHS NOMINEES</vt:lpstr>
      <vt:lpstr>PowerPoint Presentation</vt:lpstr>
      <vt:lpstr>PowerPoint Presentation</vt:lpstr>
      <vt:lpstr>PowerPoint Presentation</vt:lpstr>
      <vt:lpstr>CONGRATULATIONS  to all nominees and badge winners!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 Melissa</dc:creator>
  <cp:keywords>FWPLS;public lecture;template;SMHS;South Metropolitan Health Service</cp:keywords>
  <cp:lastModifiedBy>Preedy, Lauren</cp:lastModifiedBy>
  <cp:revision>41</cp:revision>
  <dcterms:created xsi:type="dcterms:W3CDTF">2025-04-22T00:53:47Z</dcterms:created>
  <dcterms:modified xsi:type="dcterms:W3CDTF">2026-05-04T08:01:41Z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0x010100D20558782E22444F8E6476743C0A7A47</vt:lpwstr>
  </property>
  <property fmtid="{D5CDD505-2E9C-101B-9397-08002B2CF9AE}" pid="3" name="_dlc_DocIdItemGuid">
    <vt:lpwstr>e723eb32-15ce-45fb-bade-9f7866ce1c5a</vt:lpwstr>
  </property>
</Properties>
</file>